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34"/>
  </p:handoutMasterIdLst>
  <p:sldIdLst>
    <p:sldId id="361" r:id="rId2"/>
    <p:sldId id="377" r:id="rId3"/>
    <p:sldId id="378" r:id="rId4"/>
    <p:sldId id="379" r:id="rId5"/>
    <p:sldId id="424" r:id="rId6"/>
    <p:sldId id="425" r:id="rId7"/>
    <p:sldId id="382" r:id="rId8"/>
    <p:sldId id="383" r:id="rId9"/>
    <p:sldId id="384" r:id="rId10"/>
    <p:sldId id="426" r:id="rId11"/>
    <p:sldId id="431" r:id="rId12"/>
    <p:sldId id="362" r:id="rId13"/>
    <p:sldId id="429" r:id="rId14"/>
    <p:sldId id="387" r:id="rId15"/>
    <p:sldId id="388" r:id="rId16"/>
    <p:sldId id="416" r:id="rId17"/>
    <p:sldId id="418" r:id="rId18"/>
    <p:sldId id="417" r:id="rId19"/>
    <p:sldId id="420" r:id="rId20"/>
    <p:sldId id="423" r:id="rId21"/>
    <p:sldId id="421" r:id="rId22"/>
    <p:sldId id="441" r:id="rId23"/>
    <p:sldId id="442" r:id="rId24"/>
    <p:sldId id="443" r:id="rId25"/>
    <p:sldId id="444" r:id="rId26"/>
    <p:sldId id="445" r:id="rId27"/>
    <p:sldId id="446" r:id="rId28"/>
    <p:sldId id="436" r:id="rId29"/>
    <p:sldId id="437" r:id="rId30"/>
    <p:sldId id="438" r:id="rId31"/>
    <p:sldId id="440" r:id="rId32"/>
    <p:sldId id="400" r:id="rId33"/>
  </p:sldIdLst>
  <p:sldSz cx="9144000" cy="6858000" type="screen4x3"/>
  <p:notesSz cx="6858000" cy="9144000"/>
  <p:custDataLst>
    <p:tags r:id="rId35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8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anose="05000000000000000000" pitchFamily="2" charset="2"/>
      <a:buNone/>
      <a:defRPr sz="2400" b="0" i="0" u="none" kern="1200" baseline="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1pPr>
    <a:lvl2pPr marL="457200" lvl="1" indent="0" algn="l" defTabSz="914400" rtl="0" eaLnBrk="1" fontAlgn="base" latinLnBrk="0" hangingPunct="1">
      <a:lnSpc>
        <a:spcPct val="8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anose="05000000000000000000" pitchFamily="2" charset="2"/>
      <a:buNone/>
      <a:defRPr sz="2400" b="0" i="0" u="none" kern="1200" baseline="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2pPr>
    <a:lvl3pPr marL="914400" lvl="2" indent="0" algn="l" defTabSz="914400" rtl="0" eaLnBrk="1" fontAlgn="base" latinLnBrk="0" hangingPunct="1">
      <a:lnSpc>
        <a:spcPct val="8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anose="05000000000000000000" pitchFamily="2" charset="2"/>
      <a:buNone/>
      <a:defRPr sz="2400" b="0" i="0" u="none" kern="1200" baseline="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3pPr>
    <a:lvl4pPr marL="1371600" lvl="3" indent="0" algn="l" defTabSz="914400" rtl="0" eaLnBrk="1" fontAlgn="base" latinLnBrk="0" hangingPunct="1">
      <a:lnSpc>
        <a:spcPct val="8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anose="05000000000000000000" pitchFamily="2" charset="2"/>
      <a:buNone/>
      <a:defRPr sz="2400" b="0" i="0" u="none" kern="1200" baseline="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4pPr>
    <a:lvl5pPr marL="1828800" lvl="4" indent="0" algn="l" defTabSz="914400" rtl="0" eaLnBrk="1" fontAlgn="base" latinLnBrk="0" hangingPunct="1">
      <a:lnSpc>
        <a:spcPct val="8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anose="05000000000000000000" pitchFamily="2" charset="2"/>
      <a:buNone/>
      <a:defRPr sz="2400" b="0" i="0" u="none" kern="1200" baseline="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5pPr>
    <a:lvl6pPr marL="2286000" lvl="5" indent="0" algn="l" defTabSz="914400" rtl="0" eaLnBrk="1" fontAlgn="base" latinLnBrk="0" hangingPunct="1">
      <a:lnSpc>
        <a:spcPct val="8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anose="05000000000000000000" pitchFamily="2" charset="2"/>
      <a:buNone/>
      <a:defRPr sz="2400" b="0" i="0" u="none" kern="1200" baseline="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6pPr>
    <a:lvl7pPr marL="2743200" lvl="6" indent="0" algn="l" defTabSz="914400" rtl="0" eaLnBrk="1" fontAlgn="base" latinLnBrk="0" hangingPunct="1">
      <a:lnSpc>
        <a:spcPct val="8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anose="05000000000000000000" pitchFamily="2" charset="2"/>
      <a:buNone/>
      <a:defRPr sz="2400" b="0" i="0" u="none" kern="1200" baseline="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7pPr>
    <a:lvl8pPr marL="3200400" lvl="7" indent="0" algn="l" defTabSz="914400" rtl="0" eaLnBrk="1" fontAlgn="base" latinLnBrk="0" hangingPunct="1">
      <a:lnSpc>
        <a:spcPct val="8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anose="05000000000000000000" pitchFamily="2" charset="2"/>
      <a:buNone/>
      <a:defRPr sz="2400" b="0" i="0" u="none" kern="1200" baseline="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8pPr>
    <a:lvl9pPr marL="3657600" lvl="8" indent="0" algn="l" defTabSz="914400" rtl="0" eaLnBrk="1" fontAlgn="base" latinLnBrk="0" hangingPunct="1">
      <a:lnSpc>
        <a:spcPct val="80000"/>
      </a:lnSpc>
      <a:spcBef>
        <a:spcPct val="20000"/>
      </a:spcBef>
      <a:spcAft>
        <a:spcPct val="0"/>
      </a:spcAft>
      <a:buClr>
        <a:schemeClr val="folHlink"/>
      </a:buClr>
      <a:buSzPct val="60000"/>
      <a:buFont typeface="Wingdings" panose="05000000000000000000" pitchFamily="2" charset="2"/>
      <a:buNone/>
      <a:defRPr sz="2400" b="0" i="0" u="none" kern="1200" baseline="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28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66"/>
    <a:srgbClr val="FF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4"/>
    <p:restoredTop sz="94636"/>
  </p:normalViewPr>
  <p:slideViewPr>
    <p:cSldViewPr showGuides="1">
      <p:cViewPr varScale="1">
        <p:scale>
          <a:sx n="86" d="100"/>
          <a:sy n="86" d="100"/>
        </p:scale>
        <p:origin x="1104" y="84"/>
      </p:cViewPr>
      <p:guideLst>
        <p:guide orient="horz" pos="2115"/>
        <p:guide pos="2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9A0DB2DC-4C9A-4742-B13C-FB6460FD3503}" type="slidenum">
              <a:rPr lang="zh-CN" altLang="en-US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075" name="Group 3"/>
            <p:cNvGrpSpPr/>
            <p:nvPr/>
          </p:nvGrpSpPr>
          <p:grpSpPr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2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endParaRPr>
              </a:p>
            </p:txBody>
          </p:sp>
        </p:grpSp>
        <p:grpSp>
          <p:nvGrpSpPr>
            <p:cNvPr id="3078" name="Group 6"/>
            <p:cNvGrpSpPr/>
            <p:nvPr/>
          </p:nvGrpSpPr>
          <p:grpSpPr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2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endParaRP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2458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458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2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algn="r" fontAlgn="base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solidFill>
                  <a:schemeClr val="bg2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solidFill>
                <a:schemeClr val="bg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pull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4813" y="296863"/>
            <a:ext cx="2200275" cy="583565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296863"/>
            <a:ext cx="6450013" cy="58356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96863"/>
            <a:ext cx="7793037" cy="541337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52400" y="1219200"/>
            <a:ext cx="8802688" cy="4913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52400" y="296863"/>
            <a:ext cx="8802688" cy="583565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219200"/>
            <a:ext cx="432435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19200"/>
            <a:ext cx="4325938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pull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/>
          <p:nvPr/>
        </p:nvSpPr>
        <p:spPr>
          <a:xfrm>
            <a:off x="288925" y="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zh-CN" sz="2000" dirty="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ltGray">
          <a:xfrm>
            <a:off x="646113" y="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Rectangle 4"/>
          <p:cNvSpPr/>
          <p:nvPr/>
        </p:nvSpPr>
        <p:spPr>
          <a:xfrm>
            <a:off x="450850" y="438150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 anchorCtr="0"/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zh-CN" sz="2000" dirty="0">
                <a:solidFill>
                  <a:srgbClr val="0033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ltGray">
          <a:xfrm>
            <a:off x="757238" y="439738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/>
          <p:nvPr/>
        </p:nvSpPr>
        <p:spPr>
          <a:xfrm>
            <a:off x="0" y="40481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zh-CN" sz="2000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gray">
          <a:xfrm>
            <a:off x="903288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gray">
          <a:xfrm>
            <a:off x="442913" y="8667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9"/>
          <p:cNvSpPr>
            <a:spLocks noGrp="1"/>
          </p:cNvSpPr>
          <p:nvPr>
            <p:ph type="title"/>
          </p:nvPr>
        </p:nvSpPr>
        <p:spPr>
          <a:xfrm>
            <a:off x="1150938" y="296863"/>
            <a:ext cx="7793037" cy="54133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4" name="Rectangle 10"/>
          <p:cNvSpPr>
            <a:spLocks noGrp="1"/>
          </p:cNvSpPr>
          <p:nvPr>
            <p:ph type="body"/>
          </p:nvPr>
        </p:nvSpPr>
        <p:spPr>
          <a:xfrm>
            <a:off x="152400" y="1219200"/>
            <a:ext cx="8802688" cy="49133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2356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400"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6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400"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6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buFontTx/>
              <a:defRPr sz="14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pull dir="rd"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anose="020B0604030504040204" pitchFamily="34" charset="0"/>
          <a:ea typeface="楷体_GB2312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anose="020B0604030504040204" pitchFamily="34" charset="0"/>
          <a:ea typeface="楷体_GB2312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anose="020B0604030504040204" pitchFamily="34" charset="0"/>
          <a:ea typeface="楷体_GB2312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anose="020B0604030504040204" pitchFamily="34" charset="0"/>
          <a:ea typeface="楷体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anose="020B0604030504040204" pitchFamily="34" charset="0"/>
          <a:ea typeface="楷体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anose="020B0604030504040204" pitchFamily="34" charset="0"/>
          <a:ea typeface="楷体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anose="020B0604030504040204" pitchFamily="34" charset="0"/>
          <a:ea typeface="楷体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Tahoma" panose="020B060403050404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2" name="Rectangle 24"/>
          <p:cNvSpPr/>
          <p:nvPr/>
        </p:nvSpPr>
        <p:spPr>
          <a:xfrm>
            <a:off x="539750" y="1052830"/>
            <a:ext cx="7848600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sz="2000" b="1" dirty="0">
                <a:latin typeface="楷体_GB2312" pitchFamily="49" charset="-122"/>
              </a:rPr>
              <a:t>五、焊接制作</a:t>
            </a:r>
            <a:r>
              <a:rPr lang="zh-CN" altLang="en-US" dirty="0">
                <a:latin typeface="楷体_GB2312" pitchFamily="49" charset="-122"/>
              </a:rPr>
              <a:t>   </a:t>
            </a:r>
            <a:endParaRPr lang="zh-CN" altLang="en-US" sz="2000" dirty="0">
              <a:latin typeface="楷体_GB2312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8040" y="1557020"/>
            <a:ext cx="1478915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1.</a:t>
            </a:r>
            <a:r>
              <a:rPr lang="zh-CN" altLang="en-US" sz="1600"/>
              <a:t>元件清单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49645" y="1540510"/>
            <a:ext cx="2063115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2.</a:t>
            </a:r>
            <a:r>
              <a:rPr lang="zh-CN" altLang="en-US" sz="1600"/>
              <a:t>其它材料与工具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4128" y="2775154"/>
            <a:ext cx="2921183" cy="21908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4886325" cy="3619500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7253869" cy="54404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任意多边形 2"/>
          <p:cNvSpPr/>
          <p:nvPr/>
        </p:nvSpPr>
        <p:spPr bwMode="auto">
          <a:xfrm>
            <a:off x="3166946" y="2653990"/>
            <a:ext cx="1048215" cy="970156"/>
          </a:xfrm>
          <a:custGeom>
            <a:avLst/>
            <a:gdLst>
              <a:gd name="connsiteX0" fmla="*/ 546410 w 1048215"/>
              <a:gd name="connsiteY0" fmla="*/ 22303 h 970156"/>
              <a:gd name="connsiteX1" fmla="*/ 446049 w 1048215"/>
              <a:gd name="connsiteY1" fmla="*/ 11151 h 970156"/>
              <a:gd name="connsiteX2" fmla="*/ 412595 w 1048215"/>
              <a:gd name="connsiteY2" fmla="*/ 0 h 970156"/>
              <a:gd name="connsiteX3" fmla="*/ 256478 w 1048215"/>
              <a:gd name="connsiteY3" fmla="*/ 11151 h 970156"/>
              <a:gd name="connsiteX4" fmla="*/ 189571 w 1048215"/>
              <a:gd name="connsiteY4" fmla="*/ 33454 h 970156"/>
              <a:gd name="connsiteX5" fmla="*/ 122664 w 1048215"/>
              <a:gd name="connsiteY5" fmla="*/ 89210 h 970156"/>
              <a:gd name="connsiteX6" fmla="*/ 55756 w 1048215"/>
              <a:gd name="connsiteY6" fmla="*/ 144966 h 970156"/>
              <a:gd name="connsiteX7" fmla="*/ 22303 w 1048215"/>
              <a:gd name="connsiteY7" fmla="*/ 267630 h 970156"/>
              <a:gd name="connsiteX8" fmla="*/ 0 w 1048215"/>
              <a:gd name="connsiteY8" fmla="*/ 401444 h 970156"/>
              <a:gd name="connsiteX9" fmla="*/ 11152 w 1048215"/>
              <a:gd name="connsiteY9" fmla="*/ 535259 h 970156"/>
              <a:gd name="connsiteX10" fmla="*/ 33454 w 1048215"/>
              <a:gd name="connsiteY10" fmla="*/ 568712 h 970156"/>
              <a:gd name="connsiteX11" fmla="*/ 66908 w 1048215"/>
              <a:gd name="connsiteY11" fmla="*/ 624469 h 970156"/>
              <a:gd name="connsiteX12" fmla="*/ 89210 w 1048215"/>
              <a:gd name="connsiteY12" fmla="*/ 735981 h 970156"/>
              <a:gd name="connsiteX13" fmla="*/ 133815 w 1048215"/>
              <a:gd name="connsiteY13" fmla="*/ 780586 h 970156"/>
              <a:gd name="connsiteX14" fmla="*/ 200722 w 1048215"/>
              <a:gd name="connsiteY14" fmla="*/ 825190 h 970156"/>
              <a:gd name="connsiteX15" fmla="*/ 256478 w 1048215"/>
              <a:gd name="connsiteY15" fmla="*/ 858644 h 970156"/>
              <a:gd name="connsiteX16" fmla="*/ 289932 w 1048215"/>
              <a:gd name="connsiteY16" fmla="*/ 880947 h 970156"/>
              <a:gd name="connsiteX17" fmla="*/ 367991 w 1048215"/>
              <a:gd name="connsiteY17" fmla="*/ 903249 h 970156"/>
              <a:gd name="connsiteX18" fmla="*/ 401444 w 1048215"/>
              <a:gd name="connsiteY18" fmla="*/ 925551 h 970156"/>
              <a:gd name="connsiteX19" fmla="*/ 468352 w 1048215"/>
              <a:gd name="connsiteY19" fmla="*/ 947854 h 970156"/>
              <a:gd name="connsiteX20" fmla="*/ 512956 w 1048215"/>
              <a:gd name="connsiteY20" fmla="*/ 970156 h 970156"/>
              <a:gd name="connsiteX21" fmla="*/ 702527 w 1048215"/>
              <a:gd name="connsiteY21" fmla="*/ 959005 h 970156"/>
              <a:gd name="connsiteX22" fmla="*/ 769434 w 1048215"/>
              <a:gd name="connsiteY22" fmla="*/ 936703 h 970156"/>
              <a:gd name="connsiteX23" fmla="*/ 814039 w 1048215"/>
              <a:gd name="connsiteY23" fmla="*/ 903249 h 970156"/>
              <a:gd name="connsiteX24" fmla="*/ 892098 w 1048215"/>
              <a:gd name="connsiteY24" fmla="*/ 869795 h 970156"/>
              <a:gd name="connsiteX25" fmla="*/ 914400 w 1048215"/>
              <a:gd name="connsiteY25" fmla="*/ 836342 h 970156"/>
              <a:gd name="connsiteX26" fmla="*/ 947854 w 1048215"/>
              <a:gd name="connsiteY26" fmla="*/ 791737 h 970156"/>
              <a:gd name="connsiteX27" fmla="*/ 959005 w 1048215"/>
              <a:gd name="connsiteY27" fmla="*/ 747132 h 970156"/>
              <a:gd name="connsiteX28" fmla="*/ 1003610 w 1048215"/>
              <a:gd name="connsiteY28" fmla="*/ 669073 h 970156"/>
              <a:gd name="connsiteX29" fmla="*/ 1014761 w 1048215"/>
              <a:gd name="connsiteY29" fmla="*/ 602166 h 970156"/>
              <a:gd name="connsiteX30" fmla="*/ 1037064 w 1048215"/>
              <a:gd name="connsiteY30" fmla="*/ 568712 h 970156"/>
              <a:gd name="connsiteX31" fmla="*/ 1048215 w 1048215"/>
              <a:gd name="connsiteY31" fmla="*/ 490654 h 970156"/>
              <a:gd name="connsiteX32" fmla="*/ 1037064 w 1048215"/>
              <a:gd name="connsiteY32" fmla="*/ 334537 h 970156"/>
              <a:gd name="connsiteX33" fmla="*/ 981308 w 1048215"/>
              <a:gd name="connsiteY33" fmla="*/ 278781 h 970156"/>
              <a:gd name="connsiteX34" fmla="*/ 947854 w 1048215"/>
              <a:gd name="connsiteY34" fmla="*/ 267630 h 970156"/>
              <a:gd name="connsiteX35" fmla="*/ 825191 w 1048215"/>
              <a:gd name="connsiteY35" fmla="*/ 189571 h 970156"/>
              <a:gd name="connsiteX36" fmla="*/ 724830 w 1048215"/>
              <a:gd name="connsiteY36" fmla="*/ 144966 h 970156"/>
              <a:gd name="connsiteX37" fmla="*/ 691376 w 1048215"/>
              <a:gd name="connsiteY37" fmla="*/ 133815 h 970156"/>
              <a:gd name="connsiteX38" fmla="*/ 657922 w 1048215"/>
              <a:gd name="connsiteY38" fmla="*/ 122664 h 970156"/>
              <a:gd name="connsiteX39" fmla="*/ 579864 w 1048215"/>
              <a:gd name="connsiteY39" fmla="*/ 66908 h 970156"/>
              <a:gd name="connsiteX40" fmla="*/ 557561 w 1048215"/>
              <a:gd name="connsiteY40" fmla="*/ 33454 h 970156"/>
              <a:gd name="connsiteX41" fmla="*/ 524108 w 1048215"/>
              <a:gd name="connsiteY41" fmla="*/ 22303 h 970156"/>
              <a:gd name="connsiteX42" fmla="*/ 446049 w 1048215"/>
              <a:gd name="connsiteY42" fmla="*/ 0 h 970156"/>
              <a:gd name="connsiteX43" fmla="*/ 356839 w 1048215"/>
              <a:gd name="connsiteY43" fmla="*/ 22303 h 970156"/>
              <a:gd name="connsiteX44" fmla="*/ 356839 w 1048215"/>
              <a:gd name="connsiteY44" fmla="*/ 33454 h 9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48215" h="970156">
                <a:moveTo>
                  <a:pt x="546410" y="22303"/>
                </a:moveTo>
                <a:cubicBezTo>
                  <a:pt x="512956" y="18586"/>
                  <a:pt x="479251" y="16685"/>
                  <a:pt x="446049" y="11151"/>
                </a:cubicBezTo>
                <a:cubicBezTo>
                  <a:pt x="434454" y="9219"/>
                  <a:pt x="424350" y="0"/>
                  <a:pt x="412595" y="0"/>
                </a:cubicBezTo>
                <a:cubicBezTo>
                  <a:pt x="360423" y="0"/>
                  <a:pt x="308517" y="7434"/>
                  <a:pt x="256478" y="11151"/>
                </a:cubicBezTo>
                <a:cubicBezTo>
                  <a:pt x="234176" y="18585"/>
                  <a:pt x="206194" y="16831"/>
                  <a:pt x="189571" y="33454"/>
                </a:cubicBezTo>
                <a:cubicBezTo>
                  <a:pt x="91833" y="131192"/>
                  <a:pt x="215815" y="11584"/>
                  <a:pt x="122664" y="89210"/>
                </a:cubicBezTo>
                <a:cubicBezTo>
                  <a:pt x="36809" y="160756"/>
                  <a:pt x="138810" y="89598"/>
                  <a:pt x="55756" y="144966"/>
                </a:cubicBezTo>
                <a:cubicBezTo>
                  <a:pt x="37234" y="200531"/>
                  <a:pt x="30184" y="212462"/>
                  <a:pt x="22303" y="267630"/>
                </a:cubicBezTo>
                <a:cubicBezTo>
                  <a:pt x="3630" y="398343"/>
                  <a:pt x="23970" y="329538"/>
                  <a:pt x="0" y="401444"/>
                </a:cubicBezTo>
                <a:cubicBezTo>
                  <a:pt x="3717" y="446049"/>
                  <a:pt x="2374" y="491369"/>
                  <a:pt x="11152" y="535259"/>
                </a:cubicBezTo>
                <a:cubicBezTo>
                  <a:pt x="13780" y="548401"/>
                  <a:pt x="27461" y="556725"/>
                  <a:pt x="33454" y="568712"/>
                </a:cubicBezTo>
                <a:cubicBezTo>
                  <a:pt x="62406" y="626616"/>
                  <a:pt x="23345" y="580906"/>
                  <a:pt x="66908" y="624469"/>
                </a:cubicBezTo>
                <a:cubicBezTo>
                  <a:pt x="74342" y="661640"/>
                  <a:pt x="62406" y="709177"/>
                  <a:pt x="89210" y="735981"/>
                </a:cubicBezTo>
                <a:cubicBezTo>
                  <a:pt x="104078" y="750849"/>
                  <a:pt x="116319" y="768922"/>
                  <a:pt x="133815" y="780586"/>
                </a:cubicBezTo>
                <a:cubicBezTo>
                  <a:pt x="156117" y="795454"/>
                  <a:pt x="181769" y="806237"/>
                  <a:pt x="200722" y="825190"/>
                </a:cubicBezTo>
                <a:cubicBezTo>
                  <a:pt x="231336" y="855804"/>
                  <a:pt x="213051" y="844168"/>
                  <a:pt x="256478" y="858644"/>
                </a:cubicBezTo>
                <a:cubicBezTo>
                  <a:pt x="267629" y="866078"/>
                  <a:pt x="277945" y="874953"/>
                  <a:pt x="289932" y="880947"/>
                </a:cubicBezTo>
                <a:cubicBezTo>
                  <a:pt x="305929" y="888945"/>
                  <a:pt x="353701" y="899677"/>
                  <a:pt x="367991" y="903249"/>
                </a:cubicBezTo>
                <a:cubicBezTo>
                  <a:pt x="379142" y="910683"/>
                  <a:pt x="389197" y="920108"/>
                  <a:pt x="401444" y="925551"/>
                </a:cubicBezTo>
                <a:cubicBezTo>
                  <a:pt x="422927" y="935099"/>
                  <a:pt x="447325" y="937340"/>
                  <a:pt x="468352" y="947854"/>
                </a:cubicBezTo>
                <a:lnTo>
                  <a:pt x="512956" y="970156"/>
                </a:lnTo>
                <a:cubicBezTo>
                  <a:pt x="576146" y="966439"/>
                  <a:pt x="639759" y="967192"/>
                  <a:pt x="702527" y="959005"/>
                </a:cubicBezTo>
                <a:cubicBezTo>
                  <a:pt x="725838" y="955964"/>
                  <a:pt x="769434" y="936703"/>
                  <a:pt x="769434" y="936703"/>
                </a:cubicBezTo>
                <a:cubicBezTo>
                  <a:pt x="784302" y="925552"/>
                  <a:pt x="797416" y="911561"/>
                  <a:pt x="814039" y="903249"/>
                </a:cubicBezTo>
                <a:cubicBezTo>
                  <a:pt x="958054" y="831242"/>
                  <a:pt x="770330" y="950975"/>
                  <a:pt x="892098" y="869795"/>
                </a:cubicBezTo>
                <a:cubicBezTo>
                  <a:pt x="899532" y="858644"/>
                  <a:pt x="906610" y="847248"/>
                  <a:pt x="914400" y="836342"/>
                </a:cubicBezTo>
                <a:cubicBezTo>
                  <a:pt x="925203" y="821218"/>
                  <a:pt x="939542" y="808360"/>
                  <a:pt x="947854" y="791737"/>
                </a:cubicBezTo>
                <a:cubicBezTo>
                  <a:pt x="954708" y="778029"/>
                  <a:pt x="953624" y="761482"/>
                  <a:pt x="959005" y="747132"/>
                </a:cubicBezTo>
                <a:cubicBezTo>
                  <a:pt x="971131" y="714797"/>
                  <a:pt x="985125" y="696802"/>
                  <a:pt x="1003610" y="669073"/>
                </a:cubicBezTo>
                <a:cubicBezTo>
                  <a:pt x="1007327" y="646771"/>
                  <a:pt x="1007611" y="623616"/>
                  <a:pt x="1014761" y="602166"/>
                </a:cubicBezTo>
                <a:cubicBezTo>
                  <a:pt x="1018999" y="589451"/>
                  <a:pt x="1033213" y="581549"/>
                  <a:pt x="1037064" y="568712"/>
                </a:cubicBezTo>
                <a:cubicBezTo>
                  <a:pt x="1044617" y="543537"/>
                  <a:pt x="1044498" y="516673"/>
                  <a:pt x="1048215" y="490654"/>
                </a:cubicBezTo>
                <a:cubicBezTo>
                  <a:pt x="1044498" y="438615"/>
                  <a:pt x="1046131" y="385915"/>
                  <a:pt x="1037064" y="334537"/>
                </a:cubicBezTo>
                <a:cubicBezTo>
                  <a:pt x="1032747" y="310077"/>
                  <a:pt x="1000493" y="288373"/>
                  <a:pt x="981308" y="278781"/>
                </a:cubicBezTo>
                <a:cubicBezTo>
                  <a:pt x="970794" y="273524"/>
                  <a:pt x="958368" y="272887"/>
                  <a:pt x="947854" y="267630"/>
                </a:cubicBezTo>
                <a:cubicBezTo>
                  <a:pt x="916359" y="251882"/>
                  <a:pt x="851704" y="207247"/>
                  <a:pt x="825191" y="189571"/>
                </a:cubicBezTo>
                <a:cubicBezTo>
                  <a:pt x="772180" y="154230"/>
                  <a:pt x="804445" y="171505"/>
                  <a:pt x="724830" y="144966"/>
                </a:cubicBezTo>
                <a:lnTo>
                  <a:pt x="691376" y="133815"/>
                </a:lnTo>
                <a:lnTo>
                  <a:pt x="657922" y="122664"/>
                </a:lnTo>
                <a:cubicBezTo>
                  <a:pt x="605006" y="69748"/>
                  <a:pt x="633265" y="84708"/>
                  <a:pt x="579864" y="66908"/>
                </a:cubicBezTo>
                <a:cubicBezTo>
                  <a:pt x="572430" y="55757"/>
                  <a:pt x="568026" y="41826"/>
                  <a:pt x="557561" y="33454"/>
                </a:cubicBezTo>
                <a:cubicBezTo>
                  <a:pt x="548383" y="26111"/>
                  <a:pt x="535410" y="25532"/>
                  <a:pt x="524108" y="22303"/>
                </a:cubicBezTo>
                <a:cubicBezTo>
                  <a:pt x="426085" y="-5704"/>
                  <a:pt x="526266" y="26738"/>
                  <a:pt x="446049" y="0"/>
                </a:cubicBezTo>
                <a:cubicBezTo>
                  <a:pt x="438002" y="1609"/>
                  <a:pt x="371537" y="12504"/>
                  <a:pt x="356839" y="22303"/>
                </a:cubicBezTo>
                <a:cubicBezTo>
                  <a:pt x="353746" y="24365"/>
                  <a:pt x="356839" y="29737"/>
                  <a:pt x="356839" y="33454"/>
                </a:cubicBezTo>
              </a:path>
            </a:pathLst>
          </a:cu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609600" marR="0" indent="-609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052322"/>
      </p:ext>
    </p:extLst>
  </p:cSld>
  <p:clrMapOvr>
    <a:masterClrMapping/>
  </p:clrMapOvr>
  <p:transition>
    <p:pull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8663" y="168104"/>
            <a:ext cx="5143500" cy="70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77440"/>
      </p:ext>
    </p:extLst>
  </p:cSld>
  <p:clrMapOvr>
    <a:masterClrMapping/>
  </p:clrMapOvr>
  <p:transition>
    <p:pull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38" y="2825223"/>
            <a:ext cx="2417730" cy="2086156"/>
          </a:xfrm>
          <a:prstGeom prst="rect">
            <a:avLst/>
          </a:prstGeom>
        </p:spPr>
      </p:pic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2" name="Rectangle 24"/>
          <p:cNvSpPr/>
          <p:nvPr/>
        </p:nvSpPr>
        <p:spPr>
          <a:xfrm>
            <a:off x="539750" y="1052830"/>
            <a:ext cx="7848600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sz="2000" b="1" dirty="0">
                <a:latin typeface="楷体_GB2312" pitchFamily="49" charset="-122"/>
              </a:rPr>
              <a:t>六、调试分析</a:t>
            </a:r>
            <a:r>
              <a:rPr lang="zh-CN" altLang="en-US" dirty="0">
                <a:latin typeface="楷体_GB2312" pitchFamily="49" charset="-122"/>
              </a:rPr>
              <a:t>   </a:t>
            </a:r>
            <a:endParaRPr lang="zh-CN" altLang="en-US" sz="2000" dirty="0">
              <a:latin typeface="楷体_GB2312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09050" y="2536933"/>
            <a:ext cx="714375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+5V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37177" y="5084926"/>
            <a:ext cx="516255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F0"/>
                </a:solidFill>
              </a:rPr>
              <a:t>GND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509050" y="1730165"/>
            <a:ext cx="487680" cy="386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</a:rPr>
              <a:t>①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283968" y="2994273"/>
            <a:ext cx="441960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95" y="3151346"/>
            <a:ext cx="2629548" cy="1267002"/>
          </a:xfrm>
          <a:prstGeom prst="rect">
            <a:avLst/>
          </a:prstGeom>
        </p:spPr>
      </p:pic>
      <p:sp>
        <p:nvSpPr>
          <p:cNvPr id="11" name="Rectangle 22"/>
          <p:cNvSpPr/>
          <p:nvPr/>
        </p:nvSpPr>
        <p:spPr>
          <a:xfrm>
            <a:off x="2012854" y="1637249"/>
            <a:ext cx="1507212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en-US" altLang="zh-CN" sz="1800" dirty="0" smtClean="0">
                <a:solidFill>
                  <a:srgbClr val="FF0000"/>
                </a:solidFill>
              </a:rPr>
              <a:t>CP</a:t>
            </a:r>
            <a:r>
              <a:rPr lang="zh-CN" altLang="en-US" sz="1800" dirty="0" smtClean="0">
                <a:solidFill>
                  <a:srgbClr val="FF0000"/>
                </a:solidFill>
              </a:rPr>
              <a:t>时钟模块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ll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7" y="1436680"/>
            <a:ext cx="4914900" cy="4343400"/>
          </a:xfrm>
          <a:prstGeom prst="rect">
            <a:avLst/>
          </a:prstGeom>
        </p:spPr>
      </p:pic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30205" y="1894296"/>
            <a:ext cx="714375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+5V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11851" y="5790725"/>
            <a:ext cx="516255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F0"/>
                </a:solidFill>
              </a:rPr>
              <a:t>GND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91008" y="1243640"/>
            <a:ext cx="487680" cy="386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</a:rPr>
              <a:t>②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556211" y="2608177"/>
            <a:ext cx="441960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13858" y="2181520"/>
            <a:ext cx="1998980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B</a:t>
            </a:r>
            <a:r>
              <a:rPr lang="zh-CN" altLang="en-US" sz="1600" dirty="0" smtClean="0"/>
              <a:t>点电平的变化情况？</a:t>
            </a: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624483" y="2561437"/>
            <a:ext cx="1998980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</a:t>
            </a:r>
            <a:r>
              <a:rPr lang="zh-CN" altLang="en-US" sz="1600" dirty="0" smtClean="0"/>
              <a:t>点电平的变化情况？</a:t>
            </a:r>
            <a:endParaRPr lang="zh-CN" alt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391230" y="1912665"/>
            <a:ext cx="233253" cy="4862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11" name="Rectangle 22"/>
          <p:cNvSpPr/>
          <p:nvPr/>
        </p:nvSpPr>
        <p:spPr>
          <a:xfrm>
            <a:off x="1269979" y="1149455"/>
            <a:ext cx="1507212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sz="1800" dirty="0" smtClean="0">
                <a:solidFill>
                  <a:srgbClr val="FF0000"/>
                </a:solidFill>
              </a:rPr>
              <a:t>抢答器模块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28590" y="1226520"/>
            <a:ext cx="49404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④</a:t>
            </a:r>
            <a:endParaRPr lang="zh-CN" altLang="en-US" dirty="0"/>
          </a:p>
        </p:txBody>
      </p:sp>
      <p:sp>
        <p:nvSpPr>
          <p:cNvPr id="14" name="Rectangle 22"/>
          <p:cNvSpPr/>
          <p:nvPr/>
        </p:nvSpPr>
        <p:spPr>
          <a:xfrm>
            <a:off x="4228292" y="1156103"/>
            <a:ext cx="1567844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sz="1800" dirty="0" smtClean="0">
                <a:solidFill>
                  <a:srgbClr val="FF0000"/>
                </a:solidFill>
              </a:rPr>
              <a:t>逻辑控制模块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07298"/>
      </p:ext>
    </p:extLst>
  </p:cSld>
  <p:clrMapOvr>
    <a:masterClrMapping/>
  </p:clrMapOvr>
  <p:transition>
    <p:pull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1608456"/>
            <a:ext cx="2009775" cy="4886325"/>
          </a:xfrm>
          <a:prstGeom prst="rect">
            <a:avLst/>
          </a:prstGeom>
        </p:spPr>
      </p:pic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93628" y="5607898"/>
            <a:ext cx="714375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+5V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91680" y="2017767"/>
            <a:ext cx="516255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F0"/>
                </a:solidFill>
              </a:rPr>
              <a:t>GND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02954" y="1222376"/>
            <a:ext cx="487680" cy="386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</a:rPr>
              <a:t>③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1540845" y="6300061"/>
            <a:ext cx="441960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183956" y="5752043"/>
            <a:ext cx="441960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602670" y="2893708"/>
            <a:ext cx="1998980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D</a:t>
            </a:r>
            <a:r>
              <a:rPr lang="zh-CN" altLang="en-US" sz="1600" dirty="0" smtClean="0"/>
              <a:t>点给一个</a:t>
            </a:r>
            <a:r>
              <a:rPr lang="zh-CN" altLang="en-US" sz="1600" dirty="0"/>
              <a:t>低</a:t>
            </a:r>
            <a:r>
              <a:rPr lang="zh-CN" altLang="en-US" sz="1600" dirty="0" smtClean="0"/>
              <a:t>电平</a:t>
            </a:r>
            <a:endParaRPr lang="zh-CN" altLang="en-US" sz="1600" dirty="0"/>
          </a:p>
        </p:txBody>
      </p:sp>
      <p:sp>
        <p:nvSpPr>
          <p:cNvPr id="50" name="文本框 49"/>
          <p:cNvSpPr txBox="1"/>
          <p:nvPr/>
        </p:nvSpPr>
        <p:spPr>
          <a:xfrm>
            <a:off x="4591167" y="2397800"/>
            <a:ext cx="2363394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C</a:t>
            </a:r>
            <a:r>
              <a:rPr lang="zh-CN" altLang="en-US" sz="1600" dirty="0" smtClean="0"/>
              <a:t>点给一个</a:t>
            </a:r>
            <a:r>
              <a:rPr lang="en-US" altLang="zh-CN" sz="1600" dirty="0" smtClean="0"/>
              <a:t>1Hz</a:t>
            </a:r>
            <a:r>
              <a:rPr lang="zh-CN" altLang="en-US" sz="1600" dirty="0" smtClean="0"/>
              <a:t>的脉冲串</a:t>
            </a:r>
            <a:endParaRPr lang="zh-CN" altLang="en-US" sz="1600" dirty="0"/>
          </a:p>
        </p:txBody>
      </p:sp>
      <p:sp>
        <p:nvSpPr>
          <p:cNvPr id="58" name="文本框 57"/>
          <p:cNvSpPr txBox="1"/>
          <p:nvPr/>
        </p:nvSpPr>
        <p:spPr>
          <a:xfrm>
            <a:off x="4591167" y="3678927"/>
            <a:ext cx="2363394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数码管的显示情况如何？</a:t>
            </a:r>
            <a:endParaRPr lang="zh-CN" altLang="en-US" sz="1600" dirty="0"/>
          </a:p>
        </p:txBody>
      </p:sp>
      <p:sp>
        <p:nvSpPr>
          <p:cNvPr id="13" name="Rectangle 22"/>
          <p:cNvSpPr/>
          <p:nvPr/>
        </p:nvSpPr>
        <p:spPr>
          <a:xfrm>
            <a:off x="1307424" y="1128608"/>
            <a:ext cx="1608391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sz="1800" dirty="0" smtClean="0">
                <a:solidFill>
                  <a:srgbClr val="FF0000"/>
                </a:solidFill>
              </a:rPr>
              <a:t>计数显示模块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ll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6972300" cy="5457825"/>
          </a:xfrm>
          <a:prstGeom prst="rect">
            <a:avLst/>
          </a:prstGeom>
        </p:spPr>
      </p:pic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56176" y="1192357"/>
            <a:ext cx="253174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成品完整调试！</a:t>
            </a:r>
          </a:p>
        </p:txBody>
      </p:sp>
    </p:spTree>
  </p:cSld>
  <p:clrMapOvr>
    <a:masterClrMapping/>
  </p:clrMapOvr>
  <p:transition>
    <p:pull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7" name="Rectangle 24"/>
          <p:cNvSpPr/>
          <p:nvPr/>
        </p:nvSpPr>
        <p:spPr>
          <a:xfrm>
            <a:off x="3635896" y="404664"/>
            <a:ext cx="1728192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dirty="0">
                <a:latin typeface="楷体_GB2312" pitchFamily="49" charset="-122"/>
              </a:rPr>
              <a:t>电源的使用</a:t>
            </a:r>
            <a:endParaRPr lang="zh-CN" altLang="en-US" sz="1800" dirty="0">
              <a:latin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980727"/>
            <a:ext cx="7512834" cy="56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23906"/>
      </p:ext>
    </p:extLst>
  </p:cSld>
  <p:clrMapOvr>
    <a:masterClrMapping/>
  </p:clrMapOvr>
  <p:transition>
    <p:pull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6" name="Rectangle 24"/>
          <p:cNvSpPr/>
          <p:nvPr/>
        </p:nvSpPr>
        <p:spPr>
          <a:xfrm>
            <a:off x="3635896" y="404664"/>
            <a:ext cx="1728192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dirty="0">
                <a:latin typeface="楷体_GB2312" pitchFamily="49" charset="-122"/>
              </a:rPr>
              <a:t>电源的使用</a:t>
            </a:r>
            <a:endParaRPr lang="zh-CN" altLang="en-US" sz="1800" dirty="0">
              <a:latin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04730"/>
            <a:ext cx="5760640" cy="5592622"/>
          </a:xfrm>
          <a:prstGeom prst="rect">
            <a:avLst/>
          </a:prstGeom>
        </p:spPr>
      </p:pic>
      <p:sp>
        <p:nvSpPr>
          <p:cNvPr id="7" name="AutoShape 22"/>
          <p:cNvSpPr/>
          <p:nvPr/>
        </p:nvSpPr>
        <p:spPr>
          <a:xfrm>
            <a:off x="6480368" y="141774"/>
            <a:ext cx="2637790" cy="1511300"/>
          </a:xfrm>
          <a:prstGeom prst="wedgeRoundRectCallout">
            <a:avLst>
              <a:gd name="adj1" fmla="val -73858"/>
              <a:gd name="adj2" fmla="val 329371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直流电源经</a:t>
            </a:r>
            <a:r>
              <a:rPr lang="en-US" altLang="zh-CN" sz="1800" b="1" dirty="0">
                <a:latin typeface="Times New Roman" panose="02020603050405020304" pitchFamily="18" charset="0"/>
              </a:rPr>
              <a:t>CH3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可以提供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+5V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GND </a:t>
            </a:r>
            <a:r>
              <a:rPr lang="en-US" altLang="zh-CN" sz="1800" b="1" dirty="0"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个电位，分别由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根线引出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，可以用万用表测量验证</a:t>
            </a:r>
          </a:p>
        </p:txBody>
      </p:sp>
    </p:spTree>
    <p:extLst>
      <p:ext uri="{BB962C8B-B14F-4D97-AF65-F5344CB8AC3E}">
        <p14:creationId xmlns:p14="http://schemas.microsoft.com/office/powerpoint/2010/main" val="3541568932"/>
      </p:ext>
    </p:extLst>
  </p:cSld>
  <p:clrMapOvr>
    <a:masterClrMapping/>
  </p:clrMapOvr>
  <p:transition>
    <p:pull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6" name="Rectangle 24"/>
          <p:cNvSpPr/>
          <p:nvPr/>
        </p:nvSpPr>
        <p:spPr>
          <a:xfrm>
            <a:off x="3635896" y="404664"/>
            <a:ext cx="1728192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dirty="0">
                <a:latin typeface="楷体_GB2312" pitchFamily="49" charset="-122"/>
              </a:rPr>
              <a:t>电源的使用</a:t>
            </a:r>
            <a:endParaRPr lang="zh-CN" altLang="en-US" sz="1800" dirty="0">
              <a:latin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1124744"/>
            <a:ext cx="7128792" cy="53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65508"/>
      </p:ext>
    </p:extLst>
  </p:cSld>
  <p:clrMapOvr>
    <a:masterClrMapping/>
  </p:clrMapOvr>
  <p:transition>
    <p:pull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6" name="Rectangle 24"/>
          <p:cNvSpPr/>
          <p:nvPr/>
        </p:nvSpPr>
        <p:spPr>
          <a:xfrm>
            <a:off x="3635896" y="404664"/>
            <a:ext cx="1728192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dirty="0">
                <a:latin typeface="楷体_GB2312" pitchFamily="49" charset="-122"/>
              </a:rPr>
              <a:t>电源的使用</a:t>
            </a:r>
            <a:endParaRPr lang="zh-CN" altLang="en-US" sz="1800" dirty="0">
              <a:latin typeface="楷体_GB2312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97424"/>
            <a:ext cx="802838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80722"/>
      </p:ext>
    </p:extLst>
  </p:cSld>
  <p:clrMapOvr>
    <a:masterClrMapping/>
  </p:clrMapOvr>
  <p:transition>
    <p:pull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9795" y="1125220"/>
            <a:ext cx="1998980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3.</a:t>
            </a:r>
            <a:r>
              <a:rPr lang="zh-CN" altLang="en-US" sz="1600" dirty="0"/>
              <a:t>元件样品展示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9631" y="1556792"/>
            <a:ext cx="6755536" cy="5066652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32722"/>
            <a:ext cx="5524078" cy="5925277"/>
          </a:xfrm>
          <a:prstGeom prst="rect">
            <a:avLst/>
          </a:prstGeom>
        </p:spPr>
      </p:pic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6" name="Rectangle 24"/>
          <p:cNvSpPr/>
          <p:nvPr/>
        </p:nvSpPr>
        <p:spPr>
          <a:xfrm>
            <a:off x="3635896" y="404664"/>
            <a:ext cx="1728192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dirty="0">
                <a:latin typeface="楷体_GB2312" pitchFamily="49" charset="-122"/>
              </a:rPr>
              <a:t>电源的使用</a:t>
            </a:r>
            <a:endParaRPr lang="zh-CN" altLang="en-US" sz="1800" dirty="0">
              <a:latin typeface="楷体_GB2312" pitchFamily="49" charset="-122"/>
            </a:endParaRPr>
          </a:p>
        </p:txBody>
      </p:sp>
      <p:sp>
        <p:nvSpPr>
          <p:cNvPr id="8" name="AutoShape 22"/>
          <p:cNvSpPr/>
          <p:nvPr/>
        </p:nvSpPr>
        <p:spPr>
          <a:xfrm>
            <a:off x="5652120" y="4200325"/>
            <a:ext cx="2637790" cy="1152128"/>
          </a:xfrm>
          <a:prstGeom prst="wedgeRoundRectCallout">
            <a:avLst>
              <a:gd name="adj1" fmla="val -133043"/>
              <a:gd name="adj2" fmla="val 76754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直流电源经</a:t>
            </a:r>
            <a:r>
              <a:rPr lang="en-US" altLang="zh-CN" sz="1800" b="1" dirty="0">
                <a:latin typeface="Times New Roman" panose="02020603050405020304" pitchFamily="18" charset="0"/>
              </a:rPr>
              <a:t>CH3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可以提供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+5V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GND </a:t>
            </a:r>
            <a:r>
              <a:rPr lang="en-US" altLang="zh-CN" sz="1800" b="1" dirty="0"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个电位，分别由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根线引出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，可以用万用表测量验证</a:t>
            </a:r>
          </a:p>
        </p:txBody>
      </p:sp>
    </p:spTree>
    <p:extLst>
      <p:ext uri="{BB962C8B-B14F-4D97-AF65-F5344CB8AC3E}">
        <p14:creationId xmlns:p14="http://schemas.microsoft.com/office/powerpoint/2010/main" val="3976078300"/>
      </p:ext>
    </p:extLst>
  </p:cSld>
  <p:clrMapOvr>
    <a:masterClrMapping/>
  </p:clrMapOvr>
  <p:transition>
    <p:pull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4"/>
          <p:cNvSpPr/>
          <p:nvPr/>
        </p:nvSpPr>
        <p:spPr>
          <a:xfrm>
            <a:off x="3635896" y="404664"/>
            <a:ext cx="1728192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dirty="0">
                <a:latin typeface="楷体_GB2312" pitchFamily="49" charset="-122"/>
              </a:rPr>
              <a:t>电源的使用</a:t>
            </a:r>
            <a:endParaRPr lang="zh-CN" altLang="en-US" sz="1800" dirty="0">
              <a:latin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98730"/>
            <a:ext cx="7812360" cy="559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76701"/>
      </p:ext>
    </p:extLst>
  </p:cSld>
  <p:clrMapOvr>
    <a:masterClrMapping/>
  </p:clrMapOvr>
  <p:transition>
    <p:pull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84783"/>
            <a:ext cx="5184576" cy="4536505"/>
          </a:xfrm>
          <a:prstGeom prst="rect">
            <a:avLst/>
          </a:prstGeom>
        </p:spPr>
      </p:pic>
      <p:sp>
        <p:nvSpPr>
          <p:cNvPr id="7" name="Rectangle 22"/>
          <p:cNvSpPr/>
          <p:nvPr/>
        </p:nvSpPr>
        <p:spPr>
          <a:xfrm>
            <a:off x="674506" y="2276872"/>
            <a:ext cx="432048" cy="216024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遵守秩序！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Rectangle 22"/>
          <p:cNvSpPr/>
          <p:nvPr/>
        </p:nvSpPr>
        <p:spPr>
          <a:xfrm>
            <a:off x="7956376" y="1628800"/>
            <a:ext cx="432048" cy="388843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人人为我，我为人人！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Rectangle 22"/>
          <p:cNvSpPr/>
          <p:nvPr/>
        </p:nvSpPr>
        <p:spPr>
          <a:xfrm>
            <a:off x="2986237" y="980728"/>
            <a:ext cx="3168352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营造</a:t>
            </a:r>
            <a:r>
              <a:rPr lang="zh-CN" altLang="en-US" dirty="0">
                <a:solidFill>
                  <a:srgbClr val="FF0000"/>
                </a:solidFill>
              </a:rPr>
              <a:t>良好</a:t>
            </a:r>
            <a:r>
              <a:rPr lang="zh-CN" altLang="en-US" dirty="0" smtClean="0">
                <a:solidFill>
                  <a:srgbClr val="FF0000"/>
                </a:solidFill>
              </a:rPr>
              <a:t>的实验环境！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Rectangle 22"/>
          <p:cNvSpPr/>
          <p:nvPr/>
        </p:nvSpPr>
        <p:spPr>
          <a:xfrm>
            <a:off x="2411760" y="6237460"/>
            <a:ext cx="4104456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分门别类，拿取时别弄乱了！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54089"/>
      </p:ext>
    </p:extLst>
  </p:cSld>
  <p:clrMapOvr>
    <a:masterClrMapping/>
  </p:clrMapOvr>
  <p:transition>
    <p:pull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94049" y="1556841"/>
            <a:ext cx="6552728" cy="4464496"/>
          </a:xfrm>
          <a:prstGeom prst="rect">
            <a:avLst/>
          </a:prstGeom>
        </p:spPr>
      </p:pic>
      <p:sp>
        <p:nvSpPr>
          <p:cNvPr id="7" name="Rectangle 22"/>
          <p:cNvSpPr/>
          <p:nvPr/>
        </p:nvSpPr>
        <p:spPr>
          <a:xfrm>
            <a:off x="2986237" y="980728"/>
            <a:ext cx="3168352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营造</a:t>
            </a:r>
            <a:r>
              <a:rPr lang="zh-CN" altLang="en-US" dirty="0">
                <a:solidFill>
                  <a:srgbClr val="FF0000"/>
                </a:solidFill>
              </a:rPr>
              <a:t>良好</a:t>
            </a:r>
            <a:r>
              <a:rPr lang="zh-CN" altLang="en-US" dirty="0" smtClean="0">
                <a:solidFill>
                  <a:srgbClr val="FF0000"/>
                </a:solidFill>
              </a:rPr>
              <a:t>的实验环境！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Rectangle 22"/>
          <p:cNvSpPr/>
          <p:nvPr/>
        </p:nvSpPr>
        <p:spPr>
          <a:xfrm>
            <a:off x="468189" y="2420888"/>
            <a:ext cx="432048" cy="216024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遵守秩序！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Rectangle 22"/>
          <p:cNvSpPr/>
          <p:nvPr/>
        </p:nvSpPr>
        <p:spPr>
          <a:xfrm>
            <a:off x="8240589" y="1700808"/>
            <a:ext cx="432048" cy="388843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人人为我，我为人人！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Rectangle 22"/>
          <p:cNvSpPr/>
          <p:nvPr/>
        </p:nvSpPr>
        <p:spPr>
          <a:xfrm>
            <a:off x="2476971" y="6237362"/>
            <a:ext cx="4111253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分门别类，拿取时别弄乱了！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65982"/>
      </p:ext>
    </p:extLst>
  </p:cSld>
  <p:clrMapOvr>
    <a:masterClrMapping/>
  </p:clrMapOvr>
  <p:transition>
    <p:pull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8800"/>
            <a:ext cx="5839366" cy="4536504"/>
          </a:xfrm>
          <a:prstGeom prst="rect">
            <a:avLst/>
          </a:prstGeom>
        </p:spPr>
      </p:pic>
      <p:sp>
        <p:nvSpPr>
          <p:cNvPr id="6" name="Rectangle 22"/>
          <p:cNvSpPr/>
          <p:nvPr/>
        </p:nvSpPr>
        <p:spPr>
          <a:xfrm>
            <a:off x="2986237" y="980728"/>
            <a:ext cx="3168352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营造</a:t>
            </a:r>
            <a:r>
              <a:rPr lang="zh-CN" altLang="en-US" dirty="0">
                <a:solidFill>
                  <a:srgbClr val="FF0000"/>
                </a:solidFill>
              </a:rPr>
              <a:t>良好</a:t>
            </a:r>
            <a:r>
              <a:rPr lang="zh-CN" altLang="en-US" dirty="0" smtClean="0">
                <a:solidFill>
                  <a:srgbClr val="FF0000"/>
                </a:solidFill>
              </a:rPr>
              <a:t>的实验环境！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Rectangle 22"/>
          <p:cNvSpPr/>
          <p:nvPr/>
        </p:nvSpPr>
        <p:spPr>
          <a:xfrm>
            <a:off x="674506" y="2276872"/>
            <a:ext cx="432048" cy="216024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遵守秩序！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Rectangle 22"/>
          <p:cNvSpPr/>
          <p:nvPr/>
        </p:nvSpPr>
        <p:spPr>
          <a:xfrm>
            <a:off x="7768834" y="1844824"/>
            <a:ext cx="432048" cy="388843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人人为我，我为人人！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Rectangle 22"/>
          <p:cNvSpPr/>
          <p:nvPr/>
        </p:nvSpPr>
        <p:spPr>
          <a:xfrm>
            <a:off x="3138637" y="6309370"/>
            <a:ext cx="3168352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按座位号拿取和放回！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576"/>
      </p:ext>
    </p:extLst>
  </p:cSld>
  <p:clrMapOvr>
    <a:masterClrMapping/>
  </p:clrMapOvr>
  <p:transition>
    <p:pull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7056784" cy="4464496"/>
          </a:xfrm>
          <a:prstGeom prst="rect">
            <a:avLst/>
          </a:prstGeom>
        </p:spPr>
      </p:pic>
      <p:sp>
        <p:nvSpPr>
          <p:cNvPr id="6" name="Rectangle 22"/>
          <p:cNvSpPr/>
          <p:nvPr/>
        </p:nvSpPr>
        <p:spPr>
          <a:xfrm>
            <a:off x="2986237" y="980728"/>
            <a:ext cx="3168352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营造</a:t>
            </a:r>
            <a:r>
              <a:rPr lang="zh-CN" altLang="en-US" dirty="0">
                <a:solidFill>
                  <a:srgbClr val="FF0000"/>
                </a:solidFill>
              </a:rPr>
              <a:t>良好</a:t>
            </a:r>
            <a:r>
              <a:rPr lang="zh-CN" altLang="en-US" dirty="0" smtClean="0">
                <a:solidFill>
                  <a:srgbClr val="FF0000"/>
                </a:solidFill>
              </a:rPr>
              <a:t>的实验环境！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Rectangle 22"/>
          <p:cNvSpPr/>
          <p:nvPr/>
        </p:nvSpPr>
        <p:spPr>
          <a:xfrm>
            <a:off x="303314" y="2553097"/>
            <a:ext cx="432048" cy="216024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遵守秩序！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Rectangle 22"/>
          <p:cNvSpPr/>
          <p:nvPr/>
        </p:nvSpPr>
        <p:spPr>
          <a:xfrm>
            <a:off x="8240589" y="1844824"/>
            <a:ext cx="432048" cy="388843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人人为我，我为人人！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Rectangle 22"/>
          <p:cNvSpPr/>
          <p:nvPr/>
        </p:nvSpPr>
        <p:spPr>
          <a:xfrm>
            <a:off x="1907704" y="6165354"/>
            <a:ext cx="4680520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分门别类，拿取和放回别弄乱了！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51207"/>
      </p:ext>
    </p:extLst>
  </p:cSld>
  <p:clrMapOvr>
    <a:masterClrMapping/>
  </p:clrMapOvr>
  <p:transition>
    <p:pull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42015"/>
            <a:ext cx="6271841" cy="4551282"/>
          </a:xfrm>
          <a:prstGeom prst="rect">
            <a:avLst/>
          </a:prstGeom>
        </p:spPr>
      </p:pic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6" name="Rectangle 22"/>
          <p:cNvSpPr/>
          <p:nvPr/>
        </p:nvSpPr>
        <p:spPr>
          <a:xfrm>
            <a:off x="2986237" y="980728"/>
            <a:ext cx="3168352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营造</a:t>
            </a:r>
            <a:r>
              <a:rPr lang="zh-CN" altLang="en-US" dirty="0">
                <a:solidFill>
                  <a:srgbClr val="FF0000"/>
                </a:solidFill>
              </a:rPr>
              <a:t>良好</a:t>
            </a:r>
            <a:r>
              <a:rPr lang="zh-CN" altLang="en-US" dirty="0" smtClean="0">
                <a:solidFill>
                  <a:srgbClr val="FF0000"/>
                </a:solidFill>
              </a:rPr>
              <a:t>的实验环境！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Rectangle 22"/>
          <p:cNvSpPr/>
          <p:nvPr/>
        </p:nvSpPr>
        <p:spPr>
          <a:xfrm>
            <a:off x="303314" y="2553097"/>
            <a:ext cx="432048" cy="216024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遵守秩序！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Rectangle 22"/>
          <p:cNvSpPr/>
          <p:nvPr/>
        </p:nvSpPr>
        <p:spPr>
          <a:xfrm>
            <a:off x="8240589" y="1844824"/>
            <a:ext cx="432048" cy="388843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人人为我，我为人人！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Rectangle 22"/>
          <p:cNvSpPr/>
          <p:nvPr/>
        </p:nvSpPr>
        <p:spPr>
          <a:xfrm>
            <a:off x="1907704" y="6165354"/>
            <a:ext cx="4680520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分门别类，拿取和放回别弄乱了！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204853"/>
      </p:ext>
    </p:extLst>
  </p:cSld>
  <p:clrMapOvr>
    <a:masterClrMapping/>
  </p:clrMapOvr>
  <p:transition>
    <p:pull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63" y="1519758"/>
            <a:ext cx="6692925" cy="4501530"/>
          </a:xfrm>
          <a:prstGeom prst="rect">
            <a:avLst/>
          </a:prstGeom>
        </p:spPr>
      </p:pic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6" name="Rectangle 22"/>
          <p:cNvSpPr/>
          <p:nvPr/>
        </p:nvSpPr>
        <p:spPr>
          <a:xfrm>
            <a:off x="2986237" y="980728"/>
            <a:ext cx="3168352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营造</a:t>
            </a:r>
            <a:r>
              <a:rPr lang="zh-CN" altLang="en-US" dirty="0">
                <a:solidFill>
                  <a:srgbClr val="FF0000"/>
                </a:solidFill>
              </a:rPr>
              <a:t>良好</a:t>
            </a:r>
            <a:r>
              <a:rPr lang="zh-CN" altLang="en-US" dirty="0" smtClean="0">
                <a:solidFill>
                  <a:srgbClr val="FF0000"/>
                </a:solidFill>
              </a:rPr>
              <a:t>的实验环境！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Rectangle 22"/>
          <p:cNvSpPr/>
          <p:nvPr/>
        </p:nvSpPr>
        <p:spPr>
          <a:xfrm>
            <a:off x="303314" y="2553097"/>
            <a:ext cx="432048" cy="216024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遵守秩序！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Rectangle 22"/>
          <p:cNvSpPr/>
          <p:nvPr/>
        </p:nvSpPr>
        <p:spPr>
          <a:xfrm>
            <a:off x="8240589" y="1844824"/>
            <a:ext cx="432048" cy="388843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人人为我，我为人人！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Rectangle 22"/>
          <p:cNvSpPr/>
          <p:nvPr/>
        </p:nvSpPr>
        <p:spPr>
          <a:xfrm>
            <a:off x="1907704" y="6165354"/>
            <a:ext cx="5040560" cy="43199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 smtClean="0">
                <a:solidFill>
                  <a:srgbClr val="FF0000"/>
                </a:solidFill>
              </a:rPr>
              <a:t>离开时，试验台（座位）保持整洁！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217431"/>
      </p:ext>
    </p:extLst>
  </p:cSld>
  <p:clrMapOvr>
    <a:masterClrMapping/>
  </p:clrMapOvr>
  <p:transition>
    <p:pull dir="r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4"/>
          <p:cNvSpPr/>
          <p:nvPr/>
        </p:nvSpPr>
        <p:spPr>
          <a:xfrm>
            <a:off x="3635896" y="404664"/>
            <a:ext cx="1728192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dirty="0">
                <a:latin typeface="楷体_GB2312" pitchFamily="49" charset="-122"/>
              </a:rPr>
              <a:t>电源的使用</a:t>
            </a:r>
            <a:endParaRPr lang="zh-CN" altLang="en-US" sz="1800" dirty="0">
              <a:latin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1" y="1556792"/>
            <a:ext cx="8236842" cy="4176464"/>
          </a:xfrm>
          <a:prstGeom prst="rect">
            <a:avLst/>
          </a:prstGeom>
        </p:spPr>
      </p:pic>
      <p:sp>
        <p:nvSpPr>
          <p:cNvPr id="5" name="AutoShape 22"/>
          <p:cNvSpPr/>
          <p:nvPr/>
        </p:nvSpPr>
        <p:spPr>
          <a:xfrm>
            <a:off x="7308304" y="1124744"/>
            <a:ext cx="1080120" cy="528330"/>
          </a:xfrm>
          <a:prstGeom prst="wedgeRoundRectCallout">
            <a:avLst>
              <a:gd name="adj1" fmla="val 14301"/>
              <a:gd name="adj2" fmla="val 223396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smtClean="0">
                <a:latin typeface="Times New Roman" panose="02020603050405020304" pitchFamily="18" charset="0"/>
                <a:ea typeface="楷体_GB2312" pitchFamily="49" charset="-122"/>
              </a:rPr>
              <a:t>红表笔位置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AutoShape 22"/>
          <p:cNvSpPr/>
          <p:nvPr/>
        </p:nvSpPr>
        <p:spPr>
          <a:xfrm>
            <a:off x="7906827" y="4581128"/>
            <a:ext cx="1080120" cy="528330"/>
          </a:xfrm>
          <a:prstGeom prst="wedgeRoundRectCallout">
            <a:avLst>
              <a:gd name="adj1" fmla="val -26995"/>
              <a:gd name="adj2" fmla="val -226173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</a:rPr>
              <a:t>黑</a:t>
            </a:r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表笔位置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" name="AutoShape 22"/>
          <p:cNvSpPr/>
          <p:nvPr/>
        </p:nvSpPr>
        <p:spPr>
          <a:xfrm>
            <a:off x="5901905" y="1000335"/>
            <a:ext cx="1080120" cy="528330"/>
          </a:xfrm>
          <a:prstGeom prst="wedgeRoundRectCallout">
            <a:avLst>
              <a:gd name="adj1" fmla="val 14301"/>
              <a:gd name="adj2" fmla="val 223396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欧姆档按键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AutoShape 22"/>
          <p:cNvSpPr/>
          <p:nvPr/>
        </p:nvSpPr>
        <p:spPr>
          <a:xfrm>
            <a:off x="4453251" y="1000335"/>
            <a:ext cx="1080120" cy="528330"/>
          </a:xfrm>
          <a:prstGeom prst="wedgeRoundRectCallout">
            <a:avLst>
              <a:gd name="adj1" fmla="val 94828"/>
              <a:gd name="adj2" fmla="val 290937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蜂鸣档按键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" name="AutoShape 22"/>
          <p:cNvSpPr/>
          <p:nvPr/>
        </p:nvSpPr>
        <p:spPr>
          <a:xfrm>
            <a:off x="755576" y="6003770"/>
            <a:ext cx="864096" cy="528330"/>
          </a:xfrm>
          <a:prstGeom prst="wedgeRoundRectCallout">
            <a:avLst>
              <a:gd name="adj1" fmla="val -15897"/>
              <a:gd name="adj2" fmla="val -293715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</a:rPr>
              <a:t>电源开关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219925"/>
      </p:ext>
    </p:extLst>
  </p:cSld>
  <p:clrMapOvr>
    <a:masterClrMapping/>
  </p:clrMapOvr>
  <p:transition>
    <p:pull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4"/>
          <p:cNvSpPr/>
          <p:nvPr/>
        </p:nvSpPr>
        <p:spPr>
          <a:xfrm>
            <a:off x="3635896" y="404664"/>
            <a:ext cx="1728192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dirty="0">
                <a:latin typeface="楷体_GB2312" pitchFamily="49" charset="-122"/>
              </a:rPr>
              <a:t>电源的使用</a:t>
            </a:r>
            <a:endParaRPr lang="zh-CN" altLang="en-US" sz="1800" dirty="0">
              <a:latin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52" y="1538023"/>
            <a:ext cx="8030696" cy="4339249"/>
          </a:xfrm>
          <a:prstGeom prst="rect">
            <a:avLst/>
          </a:prstGeom>
        </p:spPr>
      </p:pic>
      <p:sp>
        <p:nvSpPr>
          <p:cNvPr id="5" name="AutoShape 22"/>
          <p:cNvSpPr/>
          <p:nvPr/>
        </p:nvSpPr>
        <p:spPr>
          <a:xfrm>
            <a:off x="755576" y="6003770"/>
            <a:ext cx="864096" cy="528330"/>
          </a:xfrm>
          <a:prstGeom prst="wedgeRoundRectCallout">
            <a:avLst>
              <a:gd name="adj1" fmla="val 31852"/>
              <a:gd name="adj2" fmla="val -198735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</a:rPr>
              <a:t>电源开关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AutoShape 22"/>
          <p:cNvSpPr/>
          <p:nvPr/>
        </p:nvSpPr>
        <p:spPr>
          <a:xfrm>
            <a:off x="3635896" y="956454"/>
            <a:ext cx="1080120" cy="528330"/>
          </a:xfrm>
          <a:prstGeom prst="wedgeRoundRectCallout">
            <a:avLst>
              <a:gd name="adj1" fmla="val -84810"/>
              <a:gd name="adj2" fmla="val 265609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信号参数列表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" name="AutoShape 22"/>
          <p:cNvSpPr/>
          <p:nvPr/>
        </p:nvSpPr>
        <p:spPr>
          <a:xfrm>
            <a:off x="5862093" y="6003770"/>
            <a:ext cx="1080120" cy="528330"/>
          </a:xfrm>
          <a:prstGeom prst="wedgeRoundRectCallout">
            <a:avLst>
              <a:gd name="adj1" fmla="val -4282"/>
              <a:gd name="adj2" fmla="val -228285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</a:rPr>
              <a:t>信号输出端口</a:t>
            </a:r>
            <a:r>
              <a:rPr lang="en-US" altLang="zh-CN" sz="1800" b="1" dirty="0" smtClean="0">
                <a:latin typeface="Times New Roman" panose="02020603050405020304" pitchFamily="18" charset="0"/>
              </a:rPr>
              <a:t>1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AutoShape 22"/>
          <p:cNvSpPr/>
          <p:nvPr/>
        </p:nvSpPr>
        <p:spPr>
          <a:xfrm>
            <a:off x="6402153" y="956454"/>
            <a:ext cx="1080120" cy="528330"/>
          </a:xfrm>
          <a:prstGeom prst="wedgeRoundRectCallout">
            <a:avLst>
              <a:gd name="adj1" fmla="val -108555"/>
              <a:gd name="adj2" fmla="val 354256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功能按键区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0489920"/>
      </p:ext>
    </p:extLst>
  </p:cSld>
  <p:clrMapOvr>
    <a:masterClrMapping/>
  </p:clrMapOvr>
  <p:transition>
    <p:pull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56" y="4550805"/>
            <a:ext cx="1524000" cy="1971040"/>
          </a:xfrm>
          <a:prstGeom prst="rect">
            <a:avLst/>
          </a:prstGeom>
        </p:spPr>
      </p:pic>
      <p:pic>
        <p:nvPicPr>
          <p:cNvPr id="11" name="图片 10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00587" y="4160516"/>
            <a:ext cx="1969770" cy="2826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75656" y="2767082"/>
            <a:ext cx="2724989" cy="12146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81" y="1309154"/>
            <a:ext cx="2086266" cy="11850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09" y="2898811"/>
            <a:ext cx="2034058" cy="14555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7" y="1124299"/>
            <a:ext cx="2696549" cy="11812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00299" y="1159268"/>
            <a:ext cx="1714739" cy="1267002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 bwMode="auto">
          <a:xfrm>
            <a:off x="6310911" y="3230393"/>
            <a:ext cx="216024" cy="2880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609600" marR="0" indent="-609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868144" y="3837721"/>
            <a:ext cx="216024" cy="2880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609600" marR="0" indent="-609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pull dir="r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3" y="1514208"/>
            <a:ext cx="7878274" cy="3829584"/>
          </a:xfrm>
          <a:prstGeom prst="rect">
            <a:avLst/>
          </a:prstGeom>
        </p:spPr>
      </p:pic>
      <p:sp>
        <p:nvSpPr>
          <p:cNvPr id="6" name="Rectangle 24"/>
          <p:cNvSpPr/>
          <p:nvPr/>
        </p:nvSpPr>
        <p:spPr>
          <a:xfrm>
            <a:off x="3635896" y="404664"/>
            <a:ext cx="1728192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dirty="0">
                <a:latin typeface="楷体_GB2312" pitchFamily="49" charset="-122"/>
              </a:rPr>
              <a:t>电源的使用</a:t>
            </a:r>
            <a:endParaRPr lang="zh-CN" altLang="en-US" sz="1800" dirty="0">
              <a:latin typeface="楷体_GB2312" pitchFamily="49" charset="-122"/>
            </a:endParaRPr>
          </a:p>
        </p:txBody>
      </p:sp>
      <p:sp>
        <p:nvSpPr>
          <p:cNvPr id="5" name="AutoShape 22"/>
          <p:cNvSpPr/>
          <p:nvPr/>
        </p:nvSpPr>
        <p:spPr>
          <a:xfrm>
            <a:off x="7346363" y="5475440"/>
            <a:ext cx="1080120" cy="528330"/>
          </a:xfrm>
          <a:prstGeom prst="wedgeRoundRectCallout">
            <a:avLst>
              <a:gd name="adj1" fmla="val -153981"/>
              <a:gd name="adj2" fmla="val -405579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垂直位移旋钮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AutoShape 22"/>
          <p:cNvSpPr/>
          <p:nvPr/>
        </p:nvSpPr>
        <p:spPr>
          <a:xfrm>
            <a:off x="3897543" y="5593500"/>
            <a:ext cx="1204897" cy="528330"/>
          </a:xfrm>
          <a:prstGeom prst="wedgeRoundRectCallout">
            <a:avLst>
              <a:gd name="adj1" fmla="val 112978"/>
              <a:gd name="adj2" fmla="val -291603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</a:rPr>
              <a:t>垂直</a:t>
            </a:r>
            <a:r>
              <a:rPr lang="zh-CN" altLang="en-US" sz="1800" b="1" dirty="0" smtClean="0">
                <a:latin typeface="Times New Roman" panose="02020603050405020304" pitchFamily="18" charset="0"/>
              </a:rPr>
              <a:t>灵敏度旋钮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8" name="AutoShape 22"/>
          <p:cNvSpPr/>
          <p:nvPr/>
        </p:nvSpPr>
        <p:spPr>
          <a:xfrm>
            <a:off x="7886423" y="985878"/>
            <a:ext cx="1080120" cy="528330"/>
          </a:xfrm>
          <a:prstGeom prst="wedgeRoundRectCallout">
            <a:avLst>
              <a:gd name="adj1" fmla="val -109588"/>
              <a:gd name="adj2" fmla="val 117863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自动触发按键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AutoShape 22"/>
          <p:cNvSpPr/>
          <p:nvPr/>
        </p:nvSpPr>
        <p:spPr>
          <a:xfrm>
            <a:off x="4453250" y="1000335"/>
            <a:ext cx="1198869" cy="528330"/>
          </a:xfrm>
          <a:prstGeom prst="wedgeRoundRectCallout">
            <a:avLst>
              <a:gd name="adj1" fmla="val 87387"/>
              <a:gd name="adj2" fmla="val 303601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水平灵敏度旋钮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" name="AutoShape 22"/>
          <p:cNvSpPr/>
          <p:nvPr/>
        </p:nvSpPr>
        <p:spPr>
          <a:xfrm>
            <a:off x="755576" y="6003770"/>
            <a:ext cx="864096" cy="528330"/>
          </a:xfrm>
          <a:prstGeom prst="wedgeRoundRectCallout">
            <a:avLst>
              <a:gd name="adj1" fmla="val 88634"/>
              <a:gd name="adj2" fmla="val -266276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</a:rPr>
              <a:t>电源开关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" name="AutoShape 22"/>
          <p:cNvSpPr/>
          <p:nvPr/>
        </p:nvSpPr>
        <p:spPr>
          <a:xfrm>
            <a:off x="5883506" y="5739605"/>
            <a:ext cx="920742" cy="528330"/>
          </a:xfrm>
          <a:prstGeom prst="wedgeRoundRectCallout">
            <a:avLst>
              <a:gd name="adj1" fmla="val -37319"/>
              <a:gd name="adj2" fmla="val -200847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</a:rPr>
              <a:t>测量端口</a:t>
            </a:r>
            <a:r>
              <a:rPr lang="en-US" altLang="zh-CN" sz="1800" b="1" dirty="0" smtClean="0">
                <a:latin typeface="Times New Roman" panose="02020603050405020304" pitchFamily="18" charset="0"/>
              </a:rPr>
              <a:t>1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9616582"/>
      </p:ext>
    </p:extLst>
  </p:cSld>
  <p:clrMapOvr>
    <a:masterClrMapping/>
  </p:clrMapOvr>
  <p:transition>
    <p:pull dir="r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73" y="1547550"/>
            <a:ext cx="7906853" cy="3762900"/>
          </a:xfrm>
          <a:prstGeom prst="rect">
            <a:avLst/>
          </a:prstGeom>
        </p:spPr>
      </p:pic>
      <p:sp>
        <p:nvSpPr>
          <p:cNvPr id="6" name="Rectangle 24"/>
          <p:cNvSpPr/>
          <p:nvPr/>
        </p:nvSpPr>
        <p:spPr>
          <a:xfrm>
            <a:off x="3635896" y="404664"/>
            <a:ext cx="1728192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dirty="0">
                <a:latin typeface="楷体_GB2312" pitchFamily="49" charset="-122"/>
              </a:rPr>
              <a:t>电源的使用</a:t>
            </a:r>
            <a:endParaRPr lang="zh-CN" altLang="en-US" sz="1800" dirty="0">
              <a:latin typeface="楷体_GB2312" pitchFamily="49" charset="-122"/>
            </a:endParaRPr>
          </a:p>
        </p:txBody>
      </p:sp>
      <p:sp>
        <p:nvSpPr>
          <p:cNvPr id="5" name="AutoShape 22"/>
          <p:cNvSpPr/>
          <p:nvPr/>
        </p:nvSpPr>
        <p:spPr>
          <a:xfrm>
            <a:off x="7346363" y="5475440"/>
            <a:ext cx="1080120" cy="528330"/>
          </a:xfrm>
          <a:prstGeom prst="wedgeRoundRectCallout">
            <a:avLst>
              <a:gd name="adj1" fmla="val -179791"/>
              <a:gd name="adj2" fmla="val -291604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垂直位移旋钮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AutoShape 22"/>
          <p:cNvSpPr/>
          <p:nvPr/>
        </p:nvSpPr>
        <p:spPr>
          <a:xfrm>
            <a:off x="3897543" y="5593500"/>
            <a:ext cx="1204897" cy="528330"/>
          </a:xfrm>
          <a:prstGeom prst="wedgeRoundRectCallout">
            <a:avLst>
              <a:gd name="adj1" fmla="val 103723"/>
              <a:gd name="adj2" fmla="val -473119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</a:rPr>
              <a:t>垂直</a:t>
            </a:r>
            <a:r>
              <a:rPr lang="zh-CN" altLang="en-US" sz="1800" b="1" dirty="0" smtClean="0">
                <a:latin typeface="Times New Roman" panose="02020603050405020304" pitchFamily="18" charset="0"/>
              </a:rPr>
              <a:t>灵敏度旋钮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8" name="AutoShape 22"/>
          <p:cNvSpPr/>
          <p:nvPr/>
        </p:nvSpPr>
        <p:spPr>
          <a:xfrm>
            <a:off x="7886423" y="985878"/>
            <a:ext cx="1080120" cy="528330"/>
          </a:xfrm>
          <a:prstGeom prst="wedgeRoundRectCallout">
            <a:avLst>
              <a:gd name="adj1" fmla="val -48676"/>
              <a:gd name="adj2" fmla="val 322597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自动触发按键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AutoShape 22"/>
          <p:cNvSpPr/>
          <p:nvPr/>
        </p:nvSpPr>
        <p:spPr>
          <a:xfrm>
            <a:off x="4453250" y="1000335"/>
            <a:ext cx="1198869" cy="528330"/>
          </a:xfrm>
          <a:prstGeom prst="wedgeRoundRectCallout">
            <a:avLst>
              <a:gd name="adj1" fmla="val 179471"/>
              <a:gd name="adj2" fmla="val 358478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水平灵敏度旋钮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" name="AutoShape 22"/>
          <p:cNvSpPr/>
          <p:nvPr/>
        </p:nvSpPr>
        <p:spPr>
          <a:xfrm>
            <a:off x="395536" y="958322"/>
            <a:ext cx="864096" cy="528330"/>
          </a:xfrm>
          <a:prstGeom prst="wedgeRoundRectCallout">
            <a:avLst>
              <a:gd name="adj1" fmla="val 146706"/>
              <a:gd name="adj2" fmla="val 107310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</a:rPr>
              <a:t>电源开关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" name="AutoShape 22"/>
          <p:cNvSpPr/>
          <p:nvPr/>
        </p:nvSpPr>
        <p:spPr>
          <a:xfrm>
            <a:off x="5883506" y="5739605"/>
            <a:ext cx="920742" cy="528330"/>
          </a:xfrm>
          <a:prstGeom prst="wedgeRoundRectCallout">
            <a:avLst>
              <a:gd name="adj1" fmla="val -51852"/>
              <a:gd name="adj2" fmla="val -217732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</a:rPr>
              <a:t>测量端口</a:t>
            </a:r>
            <a:r>
              <a:rPr lang="en-US" altLang="zh-CN" sz="1800" b="1" dirty="0" smtClean="0">
                <a:latin typeface="Times New Roman" panose="02020603050405020304" pitchFamily="18" charset="0"/>
              </a:rPr>
              <a:t>1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566797"/>
      </p:ext>
    </p:extLst>
  </p:cSld>
  <p:clrMapOvr>
    <a:masterClrMapping/>
  </p:clrMapOvr>
  <p:transition>
    <p:pull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sp>
        <p:nvSpPr>
          <p:cNvPr id="2" name="Rectangle 24"/>
          <p:cNvSpPr/>
          <p:nvPr/>
        </p:nvSpPr>
        <p:spPr>
          <a:xfrm>
            <a:off x="539750" y="1052830"/>
            <a:ext cx="7848600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sz="2000" b="1" dirty="0">
                <a:latin typeface="楷体_GB2312" pitchFamily="49" charset="-122"/>
              </a:rPr>
              <a:t>七、数据分析</a:t>
            </a:r>
            <a:r>
              <a:rPr lang="zh-CN" altLang="en-US" dirty="0">
                <a:latin typeface="楷体_GB2312" pitchFamily="49" charset="-122"/>
              </a:rPr>
              <a:t>   </a:t>
            </a:r>
            <a:endParaRPr lang="zh-CN" altLang="en-US" sz="2000" dirty="0">
              <a:latin typeface="楷体_GB2312" pitchFamily="49" charset="-122"/>
            </a:endParaRPr>
          </a:p>
        </p:txBody>
      </p:sp>
      <p:sp>
        <p:nvSpPr>
          <p:cNvPr id="3" name="Rectangle 24"/>
          <p:cNvSpPr/>
          <p:nvPr/>
        </p:nvSpPr>
        <p:spPr>
          <a:xfrm>
            <a:off x="539750" y="1589723"/>
            <a:ext cx="6182995" cy="4927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sz="2000" b="1" dirty="0">
                <a:latin typeface="楷体_GB2312" pitchFamily="49" charset="-122"/>
              </a:rPr>
              <a:t>八、</a:t>
            </a:r>
            <a:r>
              <a:rPr lang="zh-CN" altLang="en-US" sz="2000" b="1" dirty="0">
                <a:sym typeface="+mn-ea"/>
              </a:rPr>
              <a:t>撰写《数字电子技术课程设计报告》</a:t>
            </a:r>
            <a:r>
              <a:rPr lang="zh-CN" altLang="en-US" dirty="0">
                <a:latin typeface="楷体_GB2312" pitchFamily="49" charset="-122"/>
              </a:rPr>
              <a:t>  </a:t>
            </a:r>
            <a:endParaRPr lang="zh-CN" altLang="en-US" sz="2000" dirty="0">
              <a:latin typeface="楷体_GB2312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9697" y="2126616"/>
            <a:ext cx="1425575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报告提纲：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30964" y="2257054"/>
            <a:ext cx="4973283" cy="344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一、设计任务</a:t>
            </a:r>
          </a:p>
          <a:p>
            <a:r>
              <a:rPr lang="zh-CN" altLang="en-US" sz="1600" dirty="0"/>
              <a:t>二、电路总体分析与设计</a:t>
            </a:r>
            <a:endParaRPr lang="en-US" altLang="zh-CN" sz="1600" dirty="0"/>
          </a:p>
          <a:p>
            <a:r>
              <a:rPr lang="zh-CN" altLang="en-US" sz="1600" dirty="0"/>
              <a:t>三、电路设计过程与结果（电路方案选择与分析、元器件参数选择与计算、工作原理分析、仿真验证等）</a:t>
            </a:r>
          </a:p>
          <a:p>
            <a:r>
              <a:rPr lang="en-US" altLang="zh-CN" sz="1600" dirty="0">
                <a:sym typeface="+mn-ea"/>
              </a:rPr>
              <a:t>1.CP</a:t>
            </a:r>
            <a:r>
              <a:rPr lang="zh-CN" altLang="en-US" sz="1600" dirty="0">
                <a:sym typeface="+mn-ea"/>
              </a:rPr>
              <a:t>脉冲电路</a:t>
            </a:r>
          </a:p>
          <a:p>
            <a:r>
              <a:rPr lang="en-US" altLang="zh-CN" sz="1600" dirty="0">
                <a:sym typeface="+mn-ea"/>
              </a:rPr>
              <a:t>2.</a:t>
            </a:r>
            <a:r>
              <a:rPr lang="zh-CN" altLang="en-US" sz="1600" dirty="0">
                <a:sym typeface="+mn-ea"/>
              </a:rPr>
              <a:t>抢答器电路</a:t>
            </a:r>
          </a:p>
          <a:p>
            <a:r>
              <a:rPr lang="en-US" altLang="zh-CN" sz="1600" dirty="0">
                <a:sym typeface="+mn-ea"/>
              </a:rPr>
              <a:t>3.</a:t>
            </a:r>
            <a:r>
              <a:rPr lang="zh-CN" altLang="en-US" sz="1600" dirty="0">
                <a:sym typeface="+mn-ea"/>
              </a:rPr>
              <a:t>计数显示电路</a:t>
            </a:r>
            <a:endParaRPr lang="zh-CN" altLang="en-US" sz="1600" dirty="0"/>
          </a:p>
          <a:p>
            <a:r>
              <a:rPr lang="en-US" altLang="zh-CN" sz="1600" dirty="0">
                <a:sym typeface="+mn-ea"/>
              </a:rPr>
              <a:t>4.</a:t>
            </a:r>
            <a:r>
              <a:rPr lang="zh-CN" altLang="en-US" sz="1600" dirty="0">
                <a:sym typeface="+mn-ea"/>
              </a:rPr>
              <a:t>完整电路</a:t>
            </a:r>
            <a:endParaRPr lang="zh-CN" altLang="en-US" sz="1600" dirty="0"/>
          </a:p>
          <a:p>
            <a:r>
              <a:rPr lang="zh-CN" altLang="en-US" sz="1600" dirty="0"/>
              <a:t>四、电路制作、调试与结果分析</a:t>
            </a:r>
            <a:endParaRPr lang="en-US" altLang="zh-CN" sz="1600" dirty="0"/>
          </a:p>
          <a:p>
            <a:r>
              <a:rPr lang="en-US" altLang="zh-CN" sz="1600" dirty="0">
                <a:sym typeface="+mn-ea"/>
              </a:rPr>
              <a:t>1.CP</a:t>
            </a:r>
            <a:r>
              <a:rPr lang="zh-CN" altLang="en-US" sz="1600" dirty="0">
                <a:sym typeface="+mn-ea"/>
              </a:rPr>
              <a:t>脉冲电路</a:t>
            </a:r>
          </a:p>
          <a:p>
            <a:r>
              <a:rPr lang="en-US" altLang="zh-CN" sz="1600" dirty="0">
                <a:sym typeface="+mn-ea"/>
              </a:rPr>
              <a:t>2.</a:t>
            </a:r>
            <a:r>
              <a:rPr lang="zh-CN" altLang="en-US" sz="1600" dirty="0">
                <a:sym typeface="+mn-ea"/>
              </a:rPr>
              <a:t>抢答器电路</a:t>
            </a:r>
          </a:p>
          <a:p>
            <a:r>
              <a:rPr lang="en-US" altLang="zh-CN" sz="1600" dirty="0">
                <a:sym typeface="+mn-ea"/>
              </a:rPr>
              <a:t>3.</a:t>
            </a:r>
            <a:r>
              <a:rPr lang="zh-CN" altLang="en-US" sz="1600" dirty="0">
                <a:sym typeface="+mn-ea"/>
              </a:rPr>
              <a:t>计数显示电</a:t>
            </a:r>
            <a:endParaRPr lang="en-US" altLang="zh-CN" sz="1600" dirty="0">
              <a:sym typeface="+mn-ea"/>
            </a:endParaRPr>
          </a:p>
          <a:p>
            <a:r>
              <a:rPr lang="en-US" altLang="zh-CN" sz="1600" dirty="0">
                <a:sym typeface="+mn-ea"/>
              </a:rPr>
              <a:t>4.</a:t>
            </a:r>
            <a:r>
              <a:rPr lang="zh-CN" altLang="en-US" sz="1600" dirty="0">
                <a:sym typeface="+mn-ea"/>
              </a:rPr>
              <a:t>完整电路</a:t>
            </a:r>
            <a:endParaRPr lang="zh-CN" altLang="en-US" sz="1600" dirty="0"/>
          </a:p>
          <a:p>
            <a:r>
              <a:rPr lang="zh-CN" altLang="en-US" sz="1600" dirty="0"/>
              <a:t>五、总结与收获</a:t>
            </a:r>
          </a:p>
        </p:txBody>
      </p:sp>
    </p:spTree>
  </p:cSld>
  <p:clrMapOvr>
    <a:masterClrMapping/>
  </p:clrMapOvr>
  <p:transition>
    <p:pull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26" y="5103535"/>
            <a:ext cx="2419350" cy="1637833"/>
          </a:xfrm>
          <a:prstGeom prst="rect">
            <a:avLst/>
          </a:prstGeom>
        </p:spPr>
      </p:pic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48580" y="3110086"/>
            <a:ext cx="1619250" cy="1543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16555" y="4046711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08300" y="3795886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5920" y="3547601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909570" y="3326621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49680" y="4101956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41425" y="3851131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49045" y="3602846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242695" y="3381866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20920" y="4157201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812665" y="3906376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820285" y="3658091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813935" y="3437111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703060" y="4173711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694805" y="3922886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6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702425" y="3674601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7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696075" y="3453621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8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876165" y="603439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867910" y="5783570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875530" y="553528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869180" y="531430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533900" y="605090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525645" y="5800080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533265" y="555179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526915" y="533081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901815" y="605090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893560" y="5800080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6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901180" y="555179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7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894830" y="533081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F0"/>
                </a:solidFill>
              </a:rPr>
              <a:t>8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33590" y="606741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125335" y="5816590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132955" y="556830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126605" y="5347325"/>
            <a:ext cx="39306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8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24389" y="3447132"/>
            <a:ext cx="1337318" cy="103859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16764" y="5182449"/>
            <a:ext cx="1333686" cy="1343212"/>
          </a:xfrm>
          <a:prstGeom prst="rect">
            <a:avLst/>
          </a:prstGeom>
        </p:spPr>
      </p:pic>
      <p:pic>
        <p:nvPicPr>
          <p:cNvPr id="45" name="图片 44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44" y="1051458"/>
            <a:ext cx="1810740" cy="1622802"/>
          </a:xfrm>
          <a:prstGeom prst="rect">
            <a:avLst/>
          </a:prstGeom>
        </p:spPr>
      </p:pic>
      <p:pic>
        <p:nvPicPr>
          <p:cNvPr id="47" name="图片 46" descr="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362" y="1051458"/>
            <a:ext cx="1914890" cy="1653917"/>
          </a:xfrm>
          <a:prstGeom prst="rect">
            <a:avLst/>
          </a:prstGeom>
        </p:spPr>
      </p:pic>
      <p:pic>
        <p:nvPicPr>
          <p:cNvPr id="48" name="图片 47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9416" y="1051458"/>
            <a:ext cx="1380936" cy="1662807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2782272" y="1868445"/>
            <a:ext cx="38417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518487" y="1844950"/>
            <a:ext cx="3613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045482" y="2934696"/>
            <a:ext cx="62342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DIP8</a:t>
            </a:r>
            <a:endParaRPr lang="zh-CN" altLang="en-US" sz="1600" dirty="0"/>
          </a:p>
        </p:txBody>
      </p:sp>
    </p:spTree>
  </p:cSld>
  <p:clrMapOvr>
    <a:masterClrMapping/>
  </p:clrMapOvr>
  <p:transition>
    <p:pull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70614" y="4581875"/>
            <a:ext cx="38417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06829" y="4558380"/>
            <a:ext cx="3613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787650" y="1747202"/>
            <a:ext cx="38417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581650" y="1855470"/>
            <a:ext cx="3613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=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74" y="1268759"/>
            <a:ext cx="1762371" cy="13560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6606" y="1078109"/>
            <a:ext cx="1200318" cy="17242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70" y="1346647"/>
            <a:ext cx="1495634" cy="120031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61863" y="3882903"/>
            <a:ext cx="1105054" cy="178142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15" y="4221088"/>
            <a:ext cx="1295581" cy="110505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05207" y="4221088"/>
            <a:ext cx="1686160" cy="1105053"/>
          </a:xfrm>
          <a:prstGeom prst="rect">
            <a:avLst/>
          </a:prstGeom>
        </p:spPr>
      </p:pic>
      <p:sp>
        <p:nvSpPr>
          <p:cNvPr id="25" name="左大括号 24"/>
          <p:cNvSpPr/>
          <p:nvPr/>
        </p:nvSpPr>
        <p:spPr bwMode="auto">
          <a:xfrm rot="5400000">
            <a:off x="4025129" y="505866"/>
            <a:ext cx="517677" cy="5040559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609600" marR="0" indent="-609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" name="左大括号 27"/>
          <p:cNvSpPr/>
          <p:nvPr/>
        </p:nvSpPr>
        <p:spPr bwMode="auto">
          <a:xfrm rot="5400000">
            <a:off x="4177529" y="3219421"/>
            <a:ext cx="517677" cy="5040559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609600" marR="0" indent="-609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48422" y="3524962"/>
            <a:ext cx="93533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74LS00</a:t>
            </a:r>
            <a:endParaRPr lang="zh-CN" alt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4342959" y="2716946"/>
            <a:ext cx="93533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DIP14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6205206" y="3554363"/>
            <a:ext cx="93533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74LS21</a:t>
            </a:r>
            <a:endParaRPr lang="zh-CN" altLang="en-US" sz="1600" dirty="0"/>
          </a:p>
        </p:txBody>
      </p:sp>
      <p:sp>
        <p:nvSpPr>
          <p:cNvPr id="33" name="文本框 32"/>
          <p:cNvSpPr txBox="1"/>
          <p:nvPr/>
        </p:nvSpPr>
        <p:spPr>
          <a:xfrm>
            <a:off x="1187624" y="6218112"/>
            <a:ext cx="104372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74LS175</a:t>
            </a:r>
            <a:endParaRPr lang="zh-CN" altLang="en-US" sz="1600" dirty="0"/>
          </a:p>
        </p:txBody>
      </p:sp>
      <p:sp>
        <p:nvSpPr>
          <p:cNvPr id="34" name="文本框 33"/>
          <p:cNvSpPr txBox="1"/>
          <p:nvPr/>
        </p:nvSpPr>
        <p:spPr>
          <a:xfrm>
            <a:off x="3793738" y="6155376"/>
            <a:ext cx="104372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74LS190</a:t>
            </a:r>
            <a:endParaRPr lang="zh-CN" altLang="en-US" sz="1600" dirty="0"/>
          </a:p>
        </p:txBody>
      </p:sp>
      <p:sp>
        <p:nvSpPr>
          <p:cNvPr id="35" name="文本框 34"/>
          <p:cNvSpPr txBox="1"/>
          <p:nvPr/>
        </p:nvSpPr>
        <p:spPr>
          <a:xfrm>
            <a:off x="6516989" y="6218112"/>
            <a:ext cx="104372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CD4511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495359" y="5443946"/>
            <a:ext cx="93533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DIP16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0113058"/>
      </p:ext>
    </p:extLst>
  </p:cSld>
  <p:clrMapOvr>
    <a:masterClrMapping/>
  </p:clrMapOvr>
  <p:transition>
    <p:pull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77575" y="1165988"/>
            <a:ext cx="1850565" cy="15233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4127" y="1142581"/>
            <a:ext cx="1924986" cy="176604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4" y="983350"/>
            <a:ext cx="1288355" cy="99156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787650" y="1747202"/>
            <a:ext cx="38417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581650" y="1855470"/>
            <a:ext cx="3613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=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4" y="2225539"/>
            <a:ext cx="1288355" cy="991561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020761" y="4149080"/>
            <a:ext cx="1105535" cy="1431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43" y="3861048"/>
            <a:ext cx="1352739" cy="226726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61" y="3308771"/>
            <a:ext cx="1029582" cy="56728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39652" y="6128314"/>
            <a:ext cx="1001291" cy="59574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300965" y="4677493"/>
            <a:ext cx="93533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共阴极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3493249"/>
      </p:ext>
    </p:extLst>
  </p:cSld>
  <p:clrMapOvr>
    <a:masterClrMapping/>
  </p:clrMapOvr>
  <p:transition>
    <p:pull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62" y="5013176"/>
            <a:ext cx="2433370" cy="1431395"/>
          </a:xfrm>
          <a:prstGeom prst="rect">
            <a:avLst/>
          </a:prstGeom>
        </p:spPr>
      </p:pic>
      <p:pic>
        <p:nvPicPr>
          <p:cNvPr id="10243" name="图片 4" descr="IMG202111101956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45" y="1125220"/>
            <a:ext cx="3877310" cy="3672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pic>
        <p:nvPicPr>
          <p:cNvPr id="10242" name="图片 1" descr="IMG202111101956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5605" y="1052830"/>
            <a:ext cx="3730625" cy="3576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52" y="4823644"/>
            <a:ext cx="3228975" cy="1876425"/>
          </a:xfrm>
          <a:prstGeom prst="rect">
            <a:avLst/>
          </a:prstGeom>
        </p:spPr>
      </p:pic>
      <p:sp>
        <p:nvSpPr>
          <p:cNvPr id="7" name="AutoShape 22"/>
          <p:cNvSpPr/>
          <p:nvPr/>
        </p:nvSpPr>
        <p:spPr>
          <a:xfrm>
            <a:off x="3465321" y="4657379"/>
            <a:ext cx="1093134" cy="432048"/>
          </a:xfrm>
          <a:prstGeom prst="wedgeRoundRectCallout">
            <a:avLst>
              <a:gd name="adj1" fmla="val -57857"/>
              <a:gd name="adj2" fmla="val -316431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元件面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" name="AutoShape 22"/>
          <p:cNvSpPr/>
          <p:nvPr/>
        </p:nvSpPr>
        <p:spPr>
          <a:xfrm>
            <a:off x="395605" y="4458244"/>
            <a:ext cx="1093134" cy="432048"/>
          </a:xfrm>
          <a:prstGeom prst="wedgeRoundRectCallout">
            <a:avLst>
              <a:gd name="adj1" fmla="val 76798"/>
              <a:gd name="adj2" fmla="val -288040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</a:rPr>
              <a:t>焊接</a:t>
            </a:r>
            <a:r>
              <a:rPr lang="zh-CN" altLang="en-US" sz="1800" b="1" dirty="0" smtClean="0">
                <a:latin typeface="Times New Roman" panose="02020603050405020304" pitchFamily="18" charset="0"/>
                <a:ea typeface="楷体_GB2312" pitchFamily="49" charset="-122"/>
              </a:rPr>
              <a:t>面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" name="AutoShape 22"/>
          <p:cNvSpPr/>
          <p:nvPr/>
        </p:nvSpPr>
        <p:spPr>
          <a:xfrm>
            <a:off x="7678145" y="820551"/>
            <a:ext cx="1365208" cy="371986"/>
          </a:xfrm>
          <a:prstGeom prst="wedgeRoundRectCallout">
            <a:avLst>
              <a:gd name="adj1" fmla="val -104415"/>
              <a:gd name="adj2" fmla="val 145223"/>
              <a:gd name="adj3" fmla="val 16667"/>
            </a:avLst>
          </a:prstGeom>
          <a:solidFill>
            <a:srgbClr val="00FFFF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</a:rPr>
              <a:t>焊盘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6660232" y="1412776"/>
            <a:ext cx="216024" cy="2880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609600" marR="0" indent="-609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68244" y="5117656"/>
            <a:ext cx="168836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元器件引线之间</a:t>
            </a:r>
            <a:endParaRPr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657988" y="5445224"/>
            <a:ext cx="1162484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电气导通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768243" y="5860281"/>
            <a:ext cx="227510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元器件引线与焊盘之间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668344" y="6308042"/>
            <a:ext cx="1162484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元件固定</a:t>
            </a:r>
            <a:endParaRPr lang="zh-CN" altLang="en-US" sz="1600" dirty="0"/>
          </a:p>
        </p:txBody>
      </p:sp>
      <p:cxnSp>
        <p:nvCxnSpPr>
          <p:cNvPr id="6" name="肘形连接符 5"/>
          <p:cNvCxnSpPr/>
          <p:nvPr/>
        </p:nvCxnSpPr>
        <p:spPr bwMode="auto">
          <a:xfrm>
            <a:off x="7417284" y="5387077"/>
            <a:ext cx="240703" cy="212663"/>
          </a:xfrm>
          <a:prstGeom prst="bentConnector3">
            <a:avLst>
              <a:gd name="adj1" fmla="val 8305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2" name="肘形连接符 21"/>
          <p:cNvCxnSpPr/>
          <p:nvPr/>
        </p:nvCxnSpPr>
        <p:spPr bwMode="auto">
          <a:xfrm>
            <a:off x="7417285" y="6236034"/>
            <a:ext cx="240703" cy="212663"/>
          </a:xfrm>
          <a:prstGeom prst="bentConnector3">
            <a:avLst>
              <a:gd name="adj1" fmla="val 8305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3" name="文本框 22"/>
          <p:cNvSpPr txBox="1"/>
          <p:nvPr/>
        </p:nvSpPr>
        <p:spPr>
          <a:xfrm>
            <a:off x="4860032" y="6525344"/>
            <a:ext cx="168836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预防虚焊、脱焊！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ll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6146" name="Rectangle 23"/>
          <p:cNvSpPr/>
          <p:nvPr/>
        </p:nvSpPr>
        <p:spPr>
          <a:xfrm>
            <a:off x="3171825" y="25622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latin typeface="楷体_GB2312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268760"/>
            <a:ext cx="3688626" cy="52866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78484" y="1268760"/>
            <a:ext cx="3565847" cy="5286684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7" y="3968960"/>
            <a:ext cx="7598166" cy="285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60" y="1603397"/>
            <a:ext cx="2143125" cy="1819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95" y="2074941"/>
            <a:ext cx="1889123" cy="10942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8" y="1920634"/>
            <a:ext cx="2224328" cy="14688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949" y="741308"/>
            <a:ext cx="1788392" cy="3260132"/>
          </a:xfrm>
          <a:prstGeom prst="rect">
            <a:avLst/>
          </a:prstGeom>
        </p:spPr>
      </p:pic>
      <p:sp>
        <p:nvSpPr>
          <p:cNvPr id="6145" name="Rectangle 22"/>
          <p:cNvSpPr/>
          <p:nvPr/>
        </p:nvSpPr>
        <p:spPr>
          <a:xfrm>
            <a:off x="684213" y="333375"/>
            <a:ext cx="7772400" cy="50323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dirty="0"/>
              <a:t>四路抢答器的设计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0095" y="1128046"/>
            <a:ext cx="1998980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4.</a:t>
            </a:r>
            <a:r>
              <a:rPr lang="zh-CN" altLang="en-US" sz="1600" dirty="0"/>
              <a:t>单元电路布局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653736" y="3836324"/>
            <a:ext cx="27261" cy="2959747"/>
          </a:xfrm>
          <a:prstGeom prst="line">
            <a:avLst/>
          </a:prstGeom>
          <a:noFill/>
          <a:ln w="50800" cap="flat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</p:spPr>
      </p:cxnSp>
      <p:sp>
        <p:nvSpPr>
          <p:cNvPr id="9" name="下箭头 8"/>
          <p:cNvSpPr/>
          <p:nvPr/>
        </p:nvSpPr>
        <p:spPr>
          <a:xfrm>
            <a:off x="1548000" y="3349613"/>
            <a:ext cx="163195" cy="504190"/>
          </a:xfrm>
          <a:prstGeom prst="downArrow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609600" marR="0" indent="-609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3594679" y="3422672"/>
            <a:ext cx="163195" cy="504190"/>
          </a:xfrm>
          <a:prstGeom prst="downArrow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609600" marR="0" indent="-609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8406430" y="3332134"/>
            <a:ext cx="163195" cy="504190"/>
          </a:xfrm>
          <a:prstGeom prst="downArrow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609600" marR="0" indent="-609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26984" y="1319041"/>
            <a:ext cx="487680" cy="386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</a:rPr>
              <a:t>①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39552" y="1425320"/>
            <a:ext cx="487680" cy="386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</a:rPr>
              <a:t>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258733" y="1427970"/>
            <a:ext cx="487680" cy="386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</a:rPr>
              <a:t>③</a:t>
            </a:r>
          </a:p>
        </p:txBody>
      </p:sp>
      <p:sp>
        <p:nvSpPr>
          <p:cNvPr id="19" name="矩形 18"/>
          <p:cNvSpPr/>
          <p:nvPr/>
        </p:nvSpPr>
        <p:spPr>
          <a:xfrm>
            <a:off x="3505757" y="1457137"/>
            <a:ext cx="49404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④</a:t>
            </a:r>
            <a:endParaRPr lang="zh-CN" altLang="en-US" dirty="0"/>
          </a:p>
        </p:txBody>
      </p:sp>
      <p:sp>
        <p:nvSpPr>
          <p:cNvPr id="20" name="下箭头 19"/>
          <p:cNvSpPr/>
          <p:nvPr/>
        </p:nvSpPr>
        <p:spPr>
          <a:xfrm>
            <a:off x="5269270" y="3422436"/>
            <a:ext cx="163195" cy="504190"/>
          </a:xfrm>
          <a:prstGeom prst="downArrow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609600" marR="0" indent="-609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pull dir="r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hmNDA2N2Q2ODMyODE5OTRmNDBiZGZkMjYxMDBjZTUifQ=="/>
  <p:tag name="KSO_WPP_MARK_KEY" val="af296ffd-e92d-49f7-bcc4-93566be9f8a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05,&quot;width&quot;:7872.499212598425}"/>
</p:tagLst>
</file>

<file path=ppt/theme/theme1.xml><?xml version="1.0" encoding="utf-8"?>
<a:theme xmlns:a="http://schemas.openxmlformats.org/drawingml/2006/main" name="1_模板">
  <a:themeElements>
    <a:clrScheme name="1_模板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模板">
      <a:majorFont>
        <a:latin typeface="Tahoma"/>
        <a:ea typeface="楷体_GB2312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609600" marR="0" indent="-60960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0000"/>
          <a:buFont typeface="Wingdings" panose="05000000000000000000" pitchFamily="2" charset="2"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609600" marR="0" indent="-60960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0000"/>
          <a:buFont typeface="Wingdings" panose="05000000000000000000" pitchFamily="2" charset="2"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1_模板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板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板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板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板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板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板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差动放大器</Template>
  <TotalTime>1326</TotalTime>
  <Words>696</Words>
  <Application>Microsoft Office PowerPoint</Application>
  <PresentationFormat>全屏显示(4:3)</PresentationFormat>
  <Paragraphs>187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楷体_GB2312</vt:lpstr>
      <vt:lpstr>宋体</vt:lpstr>
      <vt:lpstr>Calibri</vt:lpstr>
      <vt:lpstr>Tahoma</vt:lpstr>
      <vt:lpstr>Times New Roman</vt:lpstr>
      <vt:lpstr>Wingdings</vt:lpstr>
      <vt:lpstr>1_模板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424</cp:revision>
  <dcterms:created xsi:type="dcterms:W3CDTF">2020-05-30T11:49:00Z</dcterms:created>
  <dcterms:modified xsi:type="dcterms:W3CDTF">2024-12-08T01:55:28Z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67E16482CC9644848860C6962A7F2A94</vt:lpwstr>
  </property>
</Properties>
</file>